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8" r:id="rId6"/>
    <p:sldId id="259" r:id="rId7"/>
    <p:sldId id="261" r:id="rId8"/>
    <p:sldId id="260" r:id="rId9"/>
    <p:sldId id="262" r:id="rId10"/>
    <p:sldId id="263" r:id="rId11"/>
    <p:sldId id="282" r:id="rId12"/>
    <p:sldId id="264" r:id="rId13"/>
    <p:sldId id="265" r:id="rId14"/>
    <p:sldId id="266" r:id="rId15"/>
    <p:sldId id="267" r:id="rId16"/>
    <p:sldId id="270" r:id="rId17"/>
    <p:sldId id="271" r:id="rId18"/>
    <p:sldId id="273" r:id="rId19"/>
    <p:sldId id="274" r:id="rId20"/>
    <p:sldId id="275" r:id="rId21"/>
    <p:sldId id="276" r:id="rId22"/>
    <p:sldId id="278" r:id="rId23"/>
    <p:sldId id="279" r:id="rId24"/>
    <p:sldId id="283" r:id="rId25"/>
    <p:sldId id="280" r:id="rId26"/>
    <p:sldId id="281" r:id="rId27"/>
  </p:sldIdLst>
  <p:sldSz cx="9144000" cy="5143500" type="screen16x9"/>
  <p:notesSz cx="6858000" cy="9144000"/>
  <p:embeddedFontLst>
    <p:embeddedFont>
      <p:font typeface="Arial Black" panose="020B0A04020102020204"/>
      <p:bold r:id="rId31"/>
    </p:embeddedFont>
    <p:embeddedFont>
      <p:font typeface="맑은 고딕" panose="020B0503020000020004" charset="-127"/>
      <p:regular r:id="rId32"/>
    </p:embeddedFont>
    <p:embeddedFont>
      <p:font typeface="함초롬돋움" panose="020B0604000101010101" pitchFamily="50" charset="-127"/>
      <p:regular r:id="rId33"/>
    </p:embeddedFont>
    <p:embeddedFont>
      <p:font typeface="Adobe 고딕 Std B" panose="020B0800000000000000" pitchFamily="34" charset="-127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2505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14" autoAdjust="0"/>
  </p:normalViewPr>
  <p:slideViewPr>
    <p:cSldViewPr snapToGrid="0">
      <p:cViewPr varScale="1">
        <p:scale>
          <a:sx n="102" d="100"/>
          <a:sy n="102" d="100"/>
        </p:scale>
        <p:origin x="898" y="58"/>
      </p:cViewPr>
      <p:guideLst>
        <p:guide orient="horz" pos="161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92d2daa6b_2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g1192d2daa6b_2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92d2daa6b_2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3" name="Google Shape;333;g1192d2daa6b_2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2d2daa6b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7" name="Google Shape;357;g1192d2daa6b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92d2daa6b_2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8" name="Google Shape;428;g1192d2daa6b_2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92d2daa6b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7" name="Google Shape;437;g1192d2daa6b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92d2daa6b_2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0" name="Google Shape;460;g1192d2daa6b_2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92d2daa6b_2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9" name="Google Shape;469;g1192d2daa6b_2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92d2daa6b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92d2daa6b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92d2daa6b_1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7" name="Google Shape;497;g1192d2daa6b_1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92d2daa6b_1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7" name="Google Shape;517;g1192d2daa6b_1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92d2daa6b_2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개요</a:t>
            </a:r>
            <a:r>
              <a:rPr lang="en-US" altLang="ko-KR"/>
              <a:t>- </a:t>
            </a:r>
            <a:r>
              <a:rPr lang="ko-KR" altLang="en-US"/>
              <a:t>프로그램</a:t>
            </a:r>
            <a:r>
              <a:rPr lang="en-US" altLang="ko-KR"/>
              <a:t> </a:t>
            </a:r>
            <a:r>
              <a:rPr lang="ko-KR" altLang="en-US"/>
              <a:t>주제의</a:t>
            </a:r>
            <a:r>
              <a:rPr lang="en-US" altLang="ko-KR"/>
              <a:t> </a:t>
            </a:r>
            <a:r>
              <a:rPr lang="ko-KR" altLang="en-US"/>
              <a:t>취지</a:t>
            </a:r>
            <a:r>
              <a:rPr lang="en-US" altLang="ko-KR"/>
              <a:t>&amp;</a:t>
            </a:r>
            <a:r>
              <a:rPr lang="ko-KR" altLang="en-US"/>
              <a:t>의의</a:t>
            </a:r>
            <a:r>
              <a:rPr lang="en-US" altLang="ko-KR"/>
              <a:t> / </a:t>
            </a:r>
            <a:r>
              <a:rPr lang="ko-KR" altLang="en-US"/>
              <a:t>활용</a:t>
            </a:r>
            <a:r>
              <a:rPr lang="en-US" altLang="ko-KR"/>
              <a:t> </a:t>
            </a:r>
            <a:r>
              <a:rPr lang="ko-KR" altLang="en-US"/>
              <a:t>데이터</a:t>
            </a:r>
            <a:r>
              <a:rPr lang="en-US" altLang="ko-KR"/>
              <a:t> - </a:t>
            </a:r>
            <a:r>
              <a:rPr lang="ko-KR" altLang="en-US"/>
              <a:t>어떤</a:t>
            </a:r>
            <a:r>
              <a:rPr lang="en-US" altLang="ko-KR"/>
              <a:t> </a:t>
            </a:r>
            <a:r>
              <a:rPr lang="ko-KR" altLang="en-US"/>
              <a:t>자료를</a:t>
            </a:r>
            <a:r>
              <a:rPr lang="en-US" altLang="ko-KR"/>
              <a:t> </a:t>
            </a:r>
            <a:r>
              <a:rPr lang="ko-KR" altLang="en-US"/>
              <a:t>고려했으며</a:t>
            </a:r>
            <a:r>
              <a:rPr lang="en-US" altLang="ko-KR"/>
              <a:t> </a:t>
            </a:r>
            <a:r>
              <a:rPr lang="ko-KR" altLang="en-US"/>
              <a:t>장</a:t>
            </a:r>
            <a:r>
              <a:rPr lang="en-US" altLang="ko-KR"/>
              <a:t> </a:t>
            </a:r>
            <a:r>
              <a:rPr lang="ko-KR" altLang="en-US"/>
              <a:t>단점</a:t>
            </a:r>
            <a:r>
              <a:rPr lang="en-US" altLang="ko-KR"/>
              <a:t>, </a:t>
            </a:r>
            <a:r>
              <a:rPr lang="ko-KR" altLang="en-US"/>
              <a:t>그중에서</a:t>
            </a:r>
            <a:r>
              <a:rPr lang="en-US" altLang="ko-KR"/>
              <a:t> </a:t>
            </a:r>
            <a:r>
              <a:rPr lang="ko-KR" altLang="en-US"/>
              <a:t>최종</a:t>
            </a:r>
            <a:r>
              <a:rPr lang="en-US" altLang="ko-KR"/>
              <a:t> </a:t>
            </a:r>
            <a:r>
              <a:rPr lang="ko-KR" altLang="en-US"/>
              <a:t>활용</a:t>
            </a:r>
            <a:r>
              <a:rPr lang="en-US" altLang="ko-KR"/>
              <a:t> </a:t>
            </a:r>
            <a:r>
              <a:rPr lang="ko-KR" altLang="en-US"/>
              <a:t>이유</a:t>
            </a:r>
            <a:r>
              <a:rPr lang="en-US" altLang="ko-KR"/>
              <a:t> / </a:t>
            </a:r>
            <a:r>
              <a:rPr lang="ko-KR" altLang="en-US"/>
              <a:t>플랫폼</a:t>
            </a:r>
            <a:r>
              <a:rPr lang="en-US" altLang="ko-KR"/>
              <a:t>, </a:t>
            </a:r>
            <a:r>
              <a:rPr lang="ko-KR" altLang="en-US"/>
              <a:t>모듈</a:t>
            </a:r>
            <a:r>
              <a:rPr lang="en-US" altLang="ko-KR"/>
              <a:t>, </a:t>
            </a:r>
            <a:r>
              <a:rPr lang="ko-KR" altLang="en-US"/>
              <a:t>그것들이</a:t>
            </a:r>
            <a:r>
              <a:rPr lang="en-US" altLang="ko-KR"/>
              <a:t> </a:t>
            </a:r>
            <a:r>
              <a:rPr lang="ko-KR" altLang="en-US"/>
              <a:t>어디에</a:t>
            </a:r>
            <a:r>
              <a:rPr lang="en-US" altLang="ko-KR"/>
              <a:t> </a:t>
            </a:r>
            <a:r>
              <a:rPr lang="ko-KR" altLang="en-US"/>
              <a:t>쓰였는지</a:t>
            </a:r>
            <a:r>
              <a:rPr lang="en-US" altLang="ko-KR"/>
              <a:t> / </a:t>
            </a:r>
            <a:endParaRPr lang="en-US" altLang="ko-KR"/>
          </a:p>
        </p:txBody>
      </p:sp>
      <p:sp>
        <p:nvSpPr>
          <p:cNvPr id="222" name="Google Shape;222;g1192d2daa6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92d2daa6b_1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92d2daa6b_1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92d2daa6b_1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92d2daa6b_1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92d2daa6b_2_1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2" name="Google Shape;572;g1192d2daa6b_2_1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192d2daa6b_2_1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1" name="Google Shape;581;g1192d2daa6b_2_1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92d2daa6b_2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ym typeface="+mn-ea"/>
              </a:rPr>
              <a:t>개요</a:t>
            </a:r>
            <a:r>
              <a:rPr lang="en-US" altLang="ko-KR">
                <a:sym typeface="+mn-ea"/>
              </a:rPr>
              <a:t>- </a:t>
            </a:r>
            <a:r>
              <a:rPr lang="ko-KR" altLang="en-US">
                <a:sym typeface="+mn-ea"/>
              </a:rPr>
              <a:t>프로그램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주제의</a:t>
            </a:r>
            <a:r>
              <a:rPr lang="en-US" altLang="ko-KR">
                <a:sym typeface="+mn-ea"/>
              </a:rPr>
              <a:t> </a:t>
            </a:r>
            <a:r>
              <a:rPr lang="ko-KR" altLang="en-US">
                <a:sym typeface="+mn-ea"/>
              </a:rPr>
              <a:t>취지</a:t>
            </a:r>
            <a:r>
              <a:rPr lang="en-US" altLang="ko-KR">
                <a:sym typeface="+mn-ea"/>
              </a:rPr>
              <a:t>&amp;</a:t>
            </a:r>
            <a:r>
              <a:rPr lang="ko-KR" altLang="en-US">
                <a:sym typeface="+mn-ea"/>
              </a:rPr>
              <a:t>의의</a:t>
            </a:r>
          </a:p>
        </p:txBody>
      </p:sp>
      <p:sp>
        <p:nvSpPr>
          <p:cNvPr id="252" name="Google Shape;252;g1192d2daa6b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92d2daa6b_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공공데이터는</a:t>
            </a:r>
            <a:r>
              <a:rPr lang="en-US" altLang="ko-KR"/>
              <a:t> </a:t>
            </a:r>
            <a:r>
              <a:rPr lang="ko-KR" altLang="en-US"/>
              <a:t>자료의</a:t>
            </a:r>
            <a:r>
              <a:rPr lang="en-US" altLang="ko-KR"/>
              <a:t> </a:t>
            </a:r>
            <a:r>
              <a:rPr lang="ko-KR" altLang="en-US"/>
              <a:t>종류가</a:t>
            </a:r>
            <a:r>
              <a:rPr lang="en-US" altLang="ko-KR"/>
              <a:t> </a:t>
            </a:r>
            <a:r>
              <a:rPr lang="ko-KR" altLang="en-US"/>
              <a:t>매우</a:t>
            </a:r>
            <a:r>
              <a:rPr lang="en-US" altLang="ko-KR"/>
              <a:t> </a:t>
            </a:r>
            <a:r>
              <a:rPr lang="ko-KR" altLang="en-US"/>
              <a:t>다양하고</a:t>
            </a:r>
            <a:r>
              <a:rPr lang="en-US" altLang="ko-KR"/>
              <a:t> </a:t>
            </a:r>
            <a:r>
              <a:rPr lang="ko-KR" altLang="en-US"/>
              <a:t>무료로</a:t>
            </a:r>
            <a:r>
              <a:rPr lang="en-US" altLang="ko-KR"/>
              <a:t> </a:t>
            </a:r>
            <a:r>
              <a:rPr lang="ko-KR" altLang="en-US"/>
              <a:t>제공하며</a:t>
            </a:r>
            <a:r>
              <a:rPr lang="en-US" altLang="ko-KR"/>
              <a:t>, </a:t>
            </a:r>
            <a:r>
              <a:rPr lang="ko-KR" altLang="en-US"/>
              <a:t>그</a:t>
            </a:r>
            <a:r>
              <a:rPr lang="en-US" altLang="ko-KR"/>
              <a:t> </a:t>
            </a:r>
            <a:r>
              <a:rPr lang="ko-KR" altLang="en-US"/>
              <a:t>공공기관에서</a:t>
            </a:r>
            <a:r>
              <a:rPr lang="en-US" altLang="ko-KR"/>
              <a:t> </a:t>
            </a:r>
            <a:r>
              <a:rPr lang="ko-KR" altLang="en-US"/>
              <a:t>처리된</a:t>
            </a:r>
            <a:r>
              <a:rPr lang="en-US" altLang="ko-KR"/>
              <a:t> </a:t>
            </a:r>
            <a:r>
              <a:rPr lang="ko-KR" altLang="en-US"/>
              <a:t>데이터라는</a:t>
            </a:r>
            <a:r>
              <a:rPr lang="en-US" altLang="ko-KR"/>
              <a:t> </a:t>
            </a:r>
            <a:r>
              <a:rPr lang="ko-KR" altLang="en-US"/>
              <a:t>신뢰성도</a:t>
            </a:r>
            <a:r>
              <a:rPr lang="en-US" altLang="ko-KR"/>
              <a:t> 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그리고</a:t>
            </a:r>
            <a:r>
              <a:rPr lang="en-US" altLang="ko-KR"/>
              <a:t> </a:t>
            </a:r>
            <a:r>
              <a:rPr lang="ko-KR" altLang="en-US"/>
              <a:t>각</a:t>
            </a:r>
            <a:r>
              <a:rPr lang="en-US" altLang="ko-KR"/>
              <a:t> </a:t>
            </a:r>
            <a:r>
              <a:rPr lang="ko-KR" altLang="en-US"/>
              <a:t>데이터들이</a:t>
            </a:r>
            <a:r>
              <a:rPr lang="en-US" altLang="ko-KR"/>
              <a:t> </a:t>
            </a:r>
            <a:r>
              <a:rPr lang="ko-KR" altLang="en-US"/>
              <a:t>공익에</a:t>
            </a:r>
            <a:r>
              <a:rPr lang="en-US" altLang="ko-KR"/>
              <a:t> </a:t>
            </a:r>
            <a:r>
              <a:rPr lang="ko-KR" altLang="en-US"/>
              <a:t>쓰임새가</a:t>
            </a:r>
            <a:r>
              <a:rPr lang="en-US" altLang="ko-KR"/>
              <a:t> </a:t>
            </a:r>
            <a:r>
              <a:rPr lang="ko-KR" altLang="en-US"/>
              <a:t>많고</a:t>
            </a:r>
            <a:r>
              <a:rPr lang="en-US" altLang="ko-KR"/>
              <a:t>  </a:t>
            </a:r>
            <a:r>
              <a:rPr lang="ko-KR" altLang="en-US"/>
              <a:t>쓰임새와</a:t>
            </a:r>
            <a:r>
              <a:rPr lang="en-US" altLang="ko-KR"/>
              <a:t> </a:t>
            </a:r>
            <a:r>
              <a:rPr lang="ko-KR" altLang="en-US"/>
              <a:t>가능성이</a:t>
            </a:r>
            <a:r>
              <a:rPr lang="en-US" altLang="ko-KR"/>
              <a:t> </a:t>
            </a:r>
            <a:r>
              <a:rPr lang="ko-KR" altLang="en-US"/>
              <a:t>공익에</a:t>
            </a:r>
            <a:r>
              <a:rPr lang="en-US" altLang="ko-KR"/>
              <a:t> </a:t>
            </a:r>
            <a:r>
              <a:rPr lang="ko-KR" altLang="en-US"/>
              <a:t>주</a:t>
            </a:r>
            <a:r>
              <a:rPr lang="ko-KR" altLang="en-US"/>
              <a:t>안점을</a:t>
            </a:r>
            <a:r>
              <a:rPr lang="en-US" altLang="ko-KR"/>
              <a:t> </a:t>
            </a:r>
            <a:r>
              <a:rPr lang="ko-KR" altLang="en-US"/>
              <a:t>두고</a:t>
            </a:r>
            <a:r>
              <a:rPr lang="en-US" altLang="ko-KR"/>
              <a:t> </a:t>
            </a:r>
            <a:r>
              <a:rPr lang="ko-KR" altLang="en-US"/>
              <a:t>있기때문에</a:t>
            </a:r>
            <a:endParaRPr lang="en-US" altLang="ko-KR"/>
          </a:p>
        </p:txBody>
      </p:sp>
      <p:sp>
        <p:nvSpPr>
          <p:cNvPr id="274" name="Google Shape;274;g1192d2daa6b_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92d2daa6b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코로나 19로 등교하지 않는 날이 늘어나.. </a:t>
            </a:r>
            <a:r>
              <a:rPr lang="ko-KR" altLang="en-US"/>
              <a:t>저소득층</a:t>
            </a:r>
            <a:r>
              <a:rPr lang="en-US" altLang="ko-KR"/>
              <a:t> </a:t>
            </a:r>
            <a:r>
              <a:rPr lang="ko-KR" altLang="en-US"/>
              <a:t>가정의</a:t>
            </a:r>
            <a:r>
              <a:rPr lang="en-US" altLang="ko-KR"/>
              <a:t> </a:t>
            </a:r>
            <a:r>
              <a:rPr lang="ko-KR" altLang="en-US"/>
              <a:t>아이들은</a:t>
            </a:r>
            <a:r>
              <a:rPr lang="en-US" altLang="ko-KR"/>
              <a:t> </a:t>
            </a:r>
            <a:r>
              <a:rPr lang="ko-KR" altLang="en-US"/>
              <a:t>급식을</a:t>
            </a:r>
            <a:r>
              <a:rPr lang="en-US" altLang="ko-KR"/>
              <a:t> </a:t>
            </a:r>
            <a:r>
              <a:rPr lang="ko-KR" altLang="en-US"/>
              <a:t>먹기가</a:t>
            </a:r>
            <a:r>
              <a:rPr lang="en-US"/>
              <a:t> 힘든데.. 아동급식 지원 현황은 줄어듦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독거노인 수도 꾸준히 늘고 있지만  </a:t>
            </a:r>
            <a:r>
              <a:rPr lang="ko-KR" altLang="en-US"/>
              <a:t>노인</a:t>
            </a:r>
            <a:r>
              <a:rPr lang="en-US" altLang="ko-KR"/>
              <a:t> </a:t>
            </a:r>
            <a:r>
              <a:rPr lang="ko-KR" altLang="en-US"/>
              <a:t>빈곤율이</a:t>
            </a:r>
            <a:r>
              <a:rPr lang="en-US" altLang="ko-KR"/>
              <a:t> </a:t>
            </a:r>
            <a:r>
              <a:rPr lang="ko-KR" altLang="en-US"/>
              <a:t>해가</a:t>
            </a:r>
            <a:r>
              <a:rPr lang="en-US" altLang="ko-KR"/>
              <a:t> </a:t>
            </a:r>
            <a:r>
              <a:rPr lang="ko-KR" altLang="en-US"/>
              <a:t>갈수록</a:t>
            </a:r>
            <a:r>
              <a:rPr lang="en-US" altLang="ko-KR"/>
              <a:t> </a:t>
            </a:r>
            <a:r>
              <a:rPr lang="ko-KR" altLang="en-US"/>
              <a:t>증가해</a:t>
            </a:r>
            <a:r>
              <a:rPr lang="en-US" altLang="ko-KR"/>
              <a:t>, </a:t>
            </a:r>
            <a:r>
              <a:rPr lang="ko-KR" altLang="en-US"/>
              <a:t>최소한의</a:t>
            </a:r>
            <a:r>
              <a:rPr lang="en-US" altLang="ko-KR"/>
              <a:t> </a:t>
            </a:r>
            <a:r>
              <a:rPr lang="ko-KR" altLang="en-US"/>
              <a:t>식사를</a:t>
            </a:r>
            <a:r>
              <a:rPr lang="en-US" altLang="ko-KR"/>
              <a:t> </a:t>
            </a:r>
            <a:r>
              <a:rPr lang="ko-KR" altLang="en-US"/>
              <a:t>보장받는</a:t>
            </a:r>
            <a:r>
              <a:rPr lang="en-US" altLang="ko-KR"/>
              <a:t> </a:t>
            </a:r>
            <a:r>
              <a:rPr lang="ko-KR" altLang="en-US"/>
              <a:t>생활이</a:t>
            </a:r>
            <a:r>
              <a:rPr lang="en-US" altLang="ko-KR"/>
              <a:t> </a:t>
            </a:r>
            <a:r>
              <a:rPr lang="ko-KR" altLang="en-US"/>
              <a:t>힘들어지는</a:t>
            </a:r>
            <a:r>
              <a:rPr lang="en-US" altLang="ko-KR"/>
              <a:t> </a:t>
            </a:r>
            <a:r>
              <a:rPr lang="ko-KR" altLang="en-US"/>
              <a:t>분들이</a:t>
            </a:r>
            <a:r>
              <a:rPr lang="en-US" altLang="ko-KR"/>
              <a:t> </a:t>
            </a:r>
            <a:r>
              <a:rPr lang="ko-KR" altLang="en-US"/>
              <a:t>늘어가고있음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식사가 어려운 사람들을 위해 무료급식소 혹은‘선한영향력’ 이 있음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그러나 지도 어플에서 표시되지 않고, 정보가 불분명하게 흩어져 있어 이용에 어려움 있음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so 우리의 프로젝트 등장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260" name="Google Shape;260;g1192d2daa6b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2d2daa6b_2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sp>
        <p:nvSpPr>
          <p:cNvPr id="286" name="Google Shape;286;g1192d2daa6b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92d2daa6b_1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" name="Google Shape;307;g1192d2daa6b_1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92d2daa6b_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3" name="Google Shape;413;g1192d2daa6b_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92d2daa6b_2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g1192d2daa6b_2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Google Shape;211;p38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76687" y="4792717"/>
            <a:ext cx="335803" cy="2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" name="Google Shape;211;p38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76687" y="4792717"/>
            <a:ext cx="335803" cy="2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빈 화면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제목 슬라이드">
  <p:cSld name="TIT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 panose="020B0A0402010202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제목 및 내용">
  <p:cSld name="OBJEC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구역 머리글">
  <p:cSld name="SECTION_HEAD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 panose="020B0A0402010202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7" name="Google Shape;157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콘텐츠 2개">
  <p:cSld name="TWO_OBJECT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3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비교">
  <p:cSld name="TWO_OBJECTS_WITH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170" name="Google Shape;170;p3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3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172" name="Google Shape;172;p3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제목만">
  <p:cSld name="TITLE_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캡션 있는 콘텐츠">
  <p:cSld name="OBJECT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84" name="Google Shape;184;p3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캡션 있는 그림">
  <p:cSld name="PICTURE_WITH_CAPTION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 panose="020B0A0402010202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2" name="Google Shape;192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제목 및 세로 텍스트">
  <p:cSld name="VERTICAL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36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" name="Google Shape;19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세로 제목 및 텍스트">
  <p:cSld name="VERTICAL_TITLE_AND_VERTICAL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37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" name="Google Shape;204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Google Shape;211;p38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76687" y="4792717"/>
            <a:ext cx="335803" cy="2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" name="Google Shape;211;p38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76687" y="4792717"/>
            <a:ext cx="335803" cy="2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" name="Google Shape;211;p38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76687" y="4792717"/>
            <a:ext cx="335803" cy="2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Google Shape;211;p38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76687" y="4792717"/>
            <a:ext cx="335803" cy="2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" name="Google Shape;211;p38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76687" y="4792717"/>
            <a:ext cx="335803" cy="2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7" name="Google Shape;211;p38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76687" y="4792717"/>
            <a:ext cx="335803" cy="2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" name="Google Shape;211;p38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76687" y="4792717"/>
            <a:ext cx="335803" cy="2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 panose="020B0A04020102020204"/>
              <a:buNone/>
              <a:defRPr sz="3300" b="0" i="0" u="none" strike="noStrike" cap="none">
                <a:solidFill>
                  <a:schemeClr val="dk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7" name="Google Shape;211;p38"/>
          <p:cNvPicPr preferRelativeResize="0"/>
          <p:nvPr userDrawn="1"/>
        </p:nvPicPr>
        <p:blipFill>
          <a:blip r:embed="rId12"/>
          <a:stretch>
            <a:fillRect/>
          </a:stretch>
        </p:blipFill>
        <p:spPr>
          <a:xfrm>
            <a:off x="76687" y="4792717"/>
            <a:ext cx="335803" cy="2874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3" Type="http://schemas.openxmlformats.org/officeDocument/2006/relationships/hyperlink" Target="https://www.index.go.kr/potal/main/EachDtlPageDetail.do?idx_cd=2707" TargetMode="External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5.xml"/><Relationship Id="rId1" Type="http://schemas.openxmlformats.org/officeDocument/2006/relationships/hyperlink" Target="http://medicalworldnews.co.kr/m/view.php?idx=151094530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056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294" y="1363648"/>
            <a:ext cx="1755381" cy="507927"/>
          </a:xfrm>
          <a:prstGeom prst="rect">
            <a:avLst/>
          </a:prstGeom>
        </p:spPr>
      </p:pic>
      <p:sp>
        <p:nvSpPr>
          <p:cNvPr id="4" name="Google Shape;216;p39"/>
          <p:cNvSpPr txBox="1"/>
          <p:nvPr/>
        </p:nvSpPr>
        <p:spPr>
          <a:xfrm>
            <a:off x="2895675" y="1871575"/>
            <a:ext cx="33525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 panose="020B0604020202020204"/>
              <a:buNone/>
            </a:pPr>
            <a:r>
              <a:rPr lang="en-US" sz="4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따밥따밥</a:t>
            </a:r>
            <a:endParaRPr sz="4100" b="0" i="0" u="none" strike="noStrike" cap="none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cxnSp>
        <p:nvCxnSpPr>
          <p:cNvPr id="5" name="Google Shape;217;p39"/>
          <p:cNvCxnSpPr/>
          <p:nvPr/>
        </p:nvCxnSpPr>
        <p:spPr>
          <a:xfrm>
            <a:off x="2510790" y="2755091"/>
            <a:ext cx="4122420" cy="0"/>
          </a:xfrm>
          <a:prstGeom prst="straightConnector1">
            <a:avLst/>
          </a:prstGeom>
          <a:noFill/>
          <a:ln w="9525" cap="flat" cmpd="sng">
            <a:solidFill>
              <a:srgbClr val="C7905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218;p39"/>
          <p:cNvSpPr txBox="1"/>
          <p:nvPr/>
        </p:nvSpPr>
        <p:spPr>
          <a:xfrm>
            <a:off x="2789555" y="2938145"/>
            <a:ext cx="3687445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</a:pPr>
            <a:r>
              <a:rPr lang="en-US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아이들과 노인들에게 따뜻한 밥을 드리자</a:t>
            </a:r>
            <a:endParaRPr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Google Shape;219;p39"/>
          <p:cNvSpPr txBox="1"/>
          <p:nvPr/>
        </p:nvSpPr>
        <p:spPr>
          <a:xfrm>
            <a:off x="2621915" y="3406140"/>
            <a:ext cx="4072890" cy="31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</a:pPr>
            <a:r>
              <a:rPr lang="en-US" sz="16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고경준, 김성균, 박지현, 유지원, 정채은</a:t>
            </a:r>
            <a:endParaRPr sz="1600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/>
          <p:nvPr/>
        </p:nvSpPr>
        <p:spPr>
          <a:xfrm>
            <a:off x="6353175" y="1356750"/>
            <a:ext cx="2430000" cy="2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6572250" y="2222153"/>
            <a:ext cx="817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AFA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Part 2,</a:t>
            </a:r>
            <a:endParaRPr sz="1800">
              <a:solidFill>
                <a:srgbClr val="B7AFA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6572250" y="2568402"/>
            <a:ext cx="1915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EC9C3"/>
                </a:solidFill>
              </a:rPr>
              <a:t>사용 기술</a:t>
            </a:r>
            <a:endParaRPr sz="1100"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7802880" y="4770120"/>
            <a:ext cx="143256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8607" y="47434"/>
            <a:ext cx="3353918" cy="574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416;p50"/>
          <p:cNvSpPr txBox="1"/>
          <p:nvPr/>
        </p:nvSpPr>
        <p:spPr>
          <a:xfrm>
            <a:off x="725427" y="95720"/>
            <a:ext cx="3086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 </a:t>
            </a:r>
            <a:r>
              <a:rPr lang="ko-KR" altLang="en-US" sz="27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프로그램</a:t>
            </a:r>
            <a:endParaRPr sz="11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Google Shape;417;p50"/>
          <p:cNvSpPr txBox="1"/>
          <p:nvPr/>
        </p:nvSpPr>
        <p:spPr>
          <a:xfrm>
            <a:off x="95693" y="83957"/>
            <a:ext cx="62973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</a:t>
            </a:r>
            <a:r>
              <a:rPr lang="en-US" alt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3</a:t>
            </a: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,</a:t>
            </a:r>
            <a:endParaRPr sz="1100" dirty="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>
            <a:off x="0" y="1"/>
            <a:ext cx="9144000" cy="717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48"/>
          <p:cNvSpPr txBox="1"/>
          <p:nvPr/>
        </p:nvSpPr>
        <p:spPr>
          <a:xfrm>
            <a:off x="725427" y="95719"/>
            <a:ext cx="308609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DDBC9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제목을 입력하세요</a:t>
            </a:r>
            <a:endParaRPr sz="1100"/>
          </a:p>
        </p:txBody>
      </p:sp>
      <p:sp>
        <p:nvSpPr>
          <p:cNvPr id="337" name="Google Shape;337;p48"/>
          <p:cNvSpPr txBox="1"/>
          <p:nvPr/>
        </p:nvSpPr>
        <p:spPr>
          <a:xfrm>
            <a:off x="95693" y="83957"/>
            <a:ext cx="534041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DBC9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Part 2,</a:t>
            </a:r>
            <a:endParaRPr sz="1100">
              <a:solidFill>
                <a:srgbClr val="DDBC9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318976" y="1190361"/>
            <a:ext cx="4134758" cy="1630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9" name="Google Shape;339;p48"/>
          <p:cNvSpPr/>
          <p:nvPr/>
        </p:nvSpPr>
        <p:spPr>
          <a:xfrm>
            <a:off x="4660119" y="1190361"/>
            <a:ext cx="4134758" cy="1630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0" name="Google Shape;340;p48"/>
          <p:cNvSpPr/>
          <p:nvPr/>
        </p:nvSpPr>
        <p:spPr>
          <a:xfrm>
            <a:off x="318976" y="2988416"/>
            <a:ext cx="4134758" cy="163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1" name="Google Shape;341;p48"/>
          <p:cNvSpPr/>
          <p:nvPr/>
        </p:nvSpPr>
        <p:spPr>
          <a:xfrm>
            <a:off x="4660119" y="2988416"/>
            <a:ext cx="4134758" cy="1630008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2" name="Google Shape;342;p48"/>
          <p:cNvSpPr/>
          <p:nvPr/>
        </p:nvSpPr>
        <p:spPr>
          <a:xfrm>
            <a:off x="3906751" y="2273384"/>
            <a:ext cx="546984" cy="5469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3" name="Google Shape;343;p48"/>
          <p:cNvSpPr txBox="1"/>
          <p:nvPr/>
        </p:nvSpPr>
        <p:spPr>
          <a:xfrm>
            <a:off x="4006937" y="2307546"/>
            <a:ext cx="367657" cy="47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</a:t>
            </a:r>
            <a:endParaRPr sz="2400" b="1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4" name="Google Shape;344;p48"/>
          <p:cNvSpPr/>
          <p:nvPr/>
        </p:nvSpPr>
        <p:spPr>
          <a:xfrm>
            <a:off x="4660119" y="2278164"/>
            <a:ext cx="546984" cy="5469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5" name="Google Shape;345;p48"/>
          <p:cNvSpPr txBox="1"/>
          <p:nvPr/>
        </p:nvSpPr>
        <p:spPr>
          <a:xfrm>
            <a:off x="4711101" y="2312326"/>
            <a:ext cx="466067" cy="47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</a:t>
            </a:r>
            <a:endParaRPr sz="2400" b="1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6" name="Google Shape;346;p48"/>
          <p:cNvSpPr/>
          <p:nvPr/>
        </p:nvSpPr>
        <p:spPr>
          <a:xfrm>
            <a:off x="3915437" y="2988416"/>
            <a:ext cx="546984" cy="5469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7" name="Google Shape;347;p48"/>
          <p:cNvSpPr txBox="1"/>
          <p:nvPr/>
        </p:nvSpPr>
        <p:spPr>
          <a:xfrm>
            <a:off x="3992006" y="3022578"/>
            <a:ext cx="414893" cy="47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</a:t>
            </a:r>
            <a:endParaRPr sz="2400" b="1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8" name="Google Shape;348;p48"/>
          <p:cNvSpPr/>
          <p:nvPr/>
        </p:nvSpPr>
        <p:spPr>
          <a:xfrm>
            <a:off x="4660490" y="2988416"/>
            <a:ext cx="546984" cy="5469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9" name="Google Shape;349;p48"/>
          <p:cNvSpPr txBox="1"/>
          <p:nvPr/>
        </p:nvSpPr>
        <p:spPr>
          <a:xfrm>
            <a:off x="4767237" y="3022578"/>
            <a:ext cx="354535" cy="47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</a:t>
            </a:r>
            <a:endParaRPr sz="2400" b="1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515659" y="1303720"/>
            <a:ext cx="1528303" cy="128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1" name="Google Shape;351;p48"/>
          <p:cNvSpPr txBox="1"/>
          <p:nvPr/>
        </p:nvSpPr>
        <p:spPr>
          <a:xfrm>
            <a:off x="7162195" y="1303721"/>
            <a:ext cx="15282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입력하세요내용을 입력하세요</a:t>
            </a: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5900" marR="0" lvl="0" indent="-2159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5900" marR="0" lvl="0" indent="-2159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2" name="Google Shape;352;p48"/>
          <p:cNvSpPr txBox="1"/>
          <p:nvPr/>
        </p:nvSpPr>
        <p:spPr>
          <a:xfrm>
            <a:off x="515659" y="3160528"/>
            <a:ext cx="1528303" cy="128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rgbClr val="3A383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rgbClr val="3A383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rgbClr val="3A383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rgbClr val="3A383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3" name="Google Shape;353;p48"/>
          <p:cNvSpPr txBox="1"/>
          <p:nvPr/>
        </p:nvSpPr>
        <p:spPr>
          <a:xfrm>
            <a:off x="7162195" y="3095566"/>
            <a:ext cx="1528303" cy="128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rgbClr val="3A383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5900" marR="0" lvl="0" indent="-2159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rgbClr val="3A383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5900" marR="0" lvl="0" indent="-2159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rgbClr val="3A383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15900" marR="0" lvl="0" indent="-2159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내용을 입력하세요</a:t>
            </a:r>
            <a:endParaRPr sz="1400">
              <a:solidFill>
                <a:srgbClr val="3A383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4" name="Google Shape;354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7802880" y="4770120"/>
            <a:ext cx="143256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007643" y="1925355"/>
            <a:ext cx="1145865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18607" y="47434"/>
            <a:ext cx="2851748" cy="5330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416;p50"/>
          <p:cNvSpPr txBox="1"/>
          <p:nvPr/>
        </p:nvSpPr>
        <p:spPr>
          <a:xfrm>
            <a:off x="725427" y="95720"/>
            <a:ext cx="3086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 </a:t>
            </a:r>
            <a:r>
              <a:rPr lang="ko-KR" altLang="en-US" sz="27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모듈</a:t>
            </a:r>
            <a:endParaRPr sz="11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Google Shape;417;p50"/>
          <p:cNvSpPr txBox="1"/>
          <p:nvPr/>
        </p:nvSpPr>
        <p:spPr>
          <a:xfrm>
            <a:off x="95693" y="83957"/>
            <a:ext cx="62973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</a:t>
            </a:r>
            <a:r>
              <a:rPr lang="en-US" alt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3</a:t>
            </a: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,</a:t>
            </a:r>
            <a:endParaRPr sz="1100" dirty="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pic>
        <p:nvPicPr>
          <p:cNvPr id="1026" name="Picture 2" descr="File:Plotly-logo-01-square.pn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53" y="4363058"/>
            <a:ext cx="1737164" cy="5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/>
          <p:nvPr/>
        </p:nvSpPr>
        <p:spPr>
          <a:xfrm>
            <a:off x="0" y="1"/>
            <a:ext cx="9144000" cy="717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0" name="Google Shape;360;p49"/>
          <p:cNvSpPr txBox="1"/>
          <p:nvPr/>
        </p:nvSpPr>
        <p:spPr>
          <a:xfrm>
            <a:off x="725427" y="95719"/>
            <a:ext cx="308609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프로젝트 </a:t>
            </a:r>
            <a:r>
              <a:rPr lang="en-US" sz="27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진행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1" name="Google Shape;361;p49"/>
          <p:cNvSpPr txBox="1"/>
          <p:nvPr/>
        </p:nvSpPr>
        <p:spPr>
          <a:xfrm>
            <a:off x="95693" y="83957"/>
            <a:ext cx="697089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</a:t>
            </a:r>
            <a:r>
              <a:rPr lang="en-US" alt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3</a:t>
            </a: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,</a:t>
            </a:r>
            <a:endParaRPr sz="1100" dirty="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grpSp>
        <p:nvGrpSpPr>
          <p:cNvPr id="362" name="Google Shape;362;p49"/>
          <p:cNvGrpSpPr/>
          <p:nvPr/>
        </p:nvGrpSpPr>
        <p:grpSpPr>
          <a:xfrm>
            <a:off x="409743" y="904392"/>
            <a:ext cx="8321898" cy="283501"/>
            <a:chOff x="731521" y="3004824"/>
            <a:chExt cx="9804310" cy="357900"/>
          </a:xfrm>
        </p:grpSpPr>
        <p:sp>
          <p:nvSpPr>
            <p:cNvPr id="363" name="Google Shape;363;p49"/>
            <p:cNvSpPr/>
            <p:nvPr/>
          </p:nvSpPr>
          <p:spPr>
            <a:xfrm>
              <a:off x="731521" y="3004825"/>
              <a:ext cx="1960800" cy="3579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  <p:sp>
          <p:nvSpPr>
            <p:cNvPr id="364" name="Google Shape;364;p49"/>
            <p:cNvSpPr/>
            <p:nvPr/>
          </p:nvSpPr>
          <p:spPr>
            <a:xfrm>
              <a:off x="2692406" y="3004824"/>
              <a:ext cx="1960800" cy="35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  <p:sp>
          <p:nvSpPr>
            <p:cNvPr id="365" name="Google Shape;365;p49"/>
            <p:cNvSpPr/>
            <p:nvPr/>
          </p:nvSpPr>
          <p:spPr>
            <a:xfrm>
              <a:off x="4653290" y="3004824"/>
              <a:ext cx="1960800" cy="357900"/>
            </a:xfrm>
            <a:prstGeom prst="rect">
              <a:avLst/>
            </a:prstGeom>
            <a:solidFill>
              <a:srgbClr val="ECCE9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  <p:sp>
          <p:nvSpPr>
            <p:cNvPr id="366" name="Google Shape;366;p49"/>
            <p:cNvSpPr/>
            <p:nvPr/>
          </p:nvSpPr>
          <p:spPr>
            <a:xfrm>
              <a:off x="6614146" y="3004824"/>
              <a:ext cx="1968600" cy="35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  <p:sp>
          <p:nvSpPr>
            <p:cNvPr id="367" name="Google Shape;367;p49"/>
            <p:cNvSpPr/>
            <p:nvPr/>
          </p:nvSpPr>
          <p:spPr>
            <a:xfrm>
              <a:off x="8575031" y="3004824"/>
              <a:ext cx="1960800" cy="357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</p:grpSp>
      <p:cxnSp>
        <p:nvCxnSpPr>
          <p:cNvPr id="368" name="Google Shape;368;p49"/>
          <p:cNvCxnSpPr/>
          <p:nvPr/>
        </p:nvCxnSpPr>
        <p:spPr>
          <a:xfrm>
            <a:off x="409751" y="904392"/>
            <a:ext cx="0" cy="4068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" name="Google Shape;369;p49"/>
          <p:cNvCxnSpPr/>
          <p:nvPr/>
        </p:nvCxnSpPr>
        <p:spPr>
          <a:xfrm>
            <a:off x="2073125" y="904392"/>
            <a:ext cx="0" cy="4068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0" name="Google Shape;370;p49"/>
          <p:cNvCxnSpPr/>
          <p:nvPr/>
        </p:nvCxnSpPr>
        <p:spPr>
          <a:xfrm>
            <a:off x="3744119" y="904392"/>
            <a:ext cx="0" cy="4068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1" name="Google Shape;371;p49"/>
          <p:cNvCxnSpPr/>
          <p:nvPr/>
        </p:nvCxnSpPr>
        <p:spPr>
          <a:xfrm>
            <a:off x="5399873" y="904392"/>
            <a:ext cx="0" cy="4068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2" name="Google Shape;372;p49"/>
          <p:cNvCxnSpPr/>
          <p:nvPr/>
        </p:nvCxnSpPr>
        <p:spPr>
          <a:xfrm>
            <a:off x="7070867" y="904392"/>
            <a:ext cx="0" cy="41301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" name="Google Shape;373;p49"/>
          <p:cNvCxnSpPr/>
          <p:nvPr/>
        </p:nvCxnSpPr>
        <p:spPr>
          <a:xfrm>
            <a:off x="8734241" y="904392"/>
            <a:ext cx="0" cy="4068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" name="Google Shape;374;p49"/>
          <p:cNvCxnSpPr/>
          <p:nvPr/>
        </p:nvCxnSpPr>
        <p:spPr>
          <a:xfrm>
            <a:off x="415301" y="4927645"/>
            <a:ext cx="8322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375" name="Google Shape;375;p49"/>
          <p:cNvSpPr txBox="1"/>
          <p:nvPr/>
        </p:nvSpPr>
        <p:spPr>
          <a:xfrm>
            <a:off x="792782" y="933874"/>
            <a:ext cx="8973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54F4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03.02</a:t>
            </a:r>
            <a:endParaRPr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6" name="Google Shape;376;p49"/>
          <p:cNvSpPr txBox="1"/>
          <p:nvPr/>
        </p:nvSpPr>
        <p:spPr>
          <a:xfrm>
            <a:off x="7513173" y="933874"/>
            <a:ext cx="7788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03.14</a:t>
            </a:r>
            <a:endParaRPr sz="12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8" name="Google Shape;378;p49"/>
          <p:cNvSpPr/>
          <p:nvPr/>
        </p:nvSpPr>
        <p:spPr>
          <a:xfrm>
            <a:off x="4561286" y="2847552"/>
            <a:ext cx="4169291" cy="303000"/>
          </a:xfrm>
          <a:prstGeom prst="rect">
            <a:avLst/>
          </a:prstGeom>
          <a:solidFill>
            <a:srgbClr val="E8B09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  <a:sym typeface="Arial" panose="020B0604020202020204"/>
            </a:endParaRPr>
          </a:p>
        </p:txBody>
      </p:sp>
      <p:sp>
        <p:nvSpPr>
          <p:cNvPr id="379" name="Google Shape;379;p49"/>
          <p:cNvSpPr txBox="1"/>
          <p:nvPr/>
        </p:nvSpPr>
        <p:spPr>
          <a:xfrm>
            <a:off x="4123345" y="933874"/>
            <a:ext cx="8973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54F4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03.08</a:t>
            </a:r>
            <a:endParaRPr sz="12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1" name="Google Shape;381;p49"/>
          <p:cNvSpPr txBox="1"/>
          <p:nvPr/>
        </p:nvSpPr>
        <p:spPr>
          <a:xfrm>
            <a:off x="2447938" y="933874"/>
            <a:ext cx="8973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54F4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03.05</a:t>
            </a:r>
            <a:endParaRPr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2" name="Google Shape;382;p49"/>
          <p:cNvSpPr txBox="1"/>
          <p:nvPr/>
        </p:nvSpPr>
        <p:spPr>
          <a:xfrm>
            <a:off x="5786720" y="933874"/>
            <a:ext cx="8973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54F4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03.11</a:t>
            </a:r>
            <a:endParaRPr sz="12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3" name="Google Shape;383;p49"/>
          <p:cNvSpPr/>
          <p:nvPr/>
        </p:nvSpPr>
        <p:spPr>
          <a:xfrm>
            <a:off x="736376" y="1824412"/>
            <a:ext cx="4671000" cy="303000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  <a:sym typeface="Arial" panose="020B0604020202020204"/>
            </a:endParaRPr>
          </a:p>
        </p:txBody>
      </p:sp>
      <p:sp>
        <p:nvSpPr>
          <p:cNvPr id="384" name="Google Shape;384;p49"/>
          <p:cNvSpPr txBox="1"/>
          <p:nvPr/>
        </p:nvSpPr>
        <p:spPr>
          <a:xfrm>
            <a:off x="1305513" y="1791042"/>
            <a:ext cx="32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데이터 수집 및 크롤링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385" name="Google Shape;385;p49"/>
          <p:cNvSpPr/>
          <p:nvPr/>
        </p:nvSpPr>
        <p:spPr>
          <a:xfrm>
            <a:off x="1853026" y="2168340"/>
            <a:ext cx="4485300" cy="303000"/>
          </a:xfrm>
          <a:prstGeom prst="rect">
            <a:avLst/>
          </a:prstGeom>
          <a:solidFill>
            <a:srgbClr val="ECCE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  <a:sym typeface="Arial" panose="020B0604020202020204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5300" y="1432128"/>
            <a:ext cx="3355750" cy="400200"/>
            <a:chOff x="415300" y="1432128"/>
            <a:chExt cx="3355750" cy="400200"/>
          </a:xfrm>
        </p:grpSpPr>
        <p:sp>
          <p:nvSpPr>
            <p:cNvPr id="377" name="Google Shape;377;p49"/>
            <p:cNvSpPr/>
            <p:nvPr/>
          </p:nvSpPr>
          <p:spPr>
            <a:xfrm>
              <a:off x="415300" y="1471800"/>
              <a:ext cx="554570" cy="303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  <a:sym typeface="Arial" panose="020B0604020202020204"/>
              </a:endParaRPr>
            </a:p>
          </p:txBody>
        </p:sp>
        <p:sp>
          <p:nvSpPr>
            <p:cNvPr id="386" name="Google Shape;386;p49"/>
            <p:cNvSpPr txBox="1"/>
            <p:nvPr/>
          </p:nvSpPr>
          <p:spPr>
            <a:xfrm>
              <a:off x="500750" y="1432128"/>
              <a:ext cx="327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함초롬돋움" panose="020B0604000101010101" pitchFamily="50" charset="-127"/>
                </a:rPr>
                <a:t>주제선정 / 자료조사</a:t>
              </a:r>
              <a:endParaRPr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387" name="Google Shape;387;p49"/>
          <p:cNvSpPr txBox="1"/>
          <p:nvPr/>
        </p:nvSpPr>
        <p:spPr>
          <a:xfrm>
            <a:off x="2580989" y="2119740"/>
            <a:ext cx="261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데이터 전처리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388" name="Google Shape;388;p49"/>
          <p:cNvSpPr/>
          <p:nvPr/>
        </p:nvSpPr>
        <p:spPr>
          <a:xfrm>
            <a:off x="3979125" y="2508022"/>
            <a:ext cx="2359200" cy="30300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  <a:sym typeface="Arial" panose="020B0604020202020204"/>
            </a:endParaRPr>
          </a:p>
        </p:txBody>
      </p:sp>
      <p:sp>
        <p:nvSpPr>
          <p:cNvPr id="389" name="Google Shape;389;p49"/>
          <p:cNvSpPr txBox="1"/>
          <p:nvPr/>
        </p:nvSpPr>
        <p:spPr>
          <a:xfrm>
            <a:off x="4214322" y="2459888"/>
            <a:ext cx="261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DB화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4569607" y="2798939"/>
            <a:ext cx="261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데이터 시각화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391" name="Google Shape;391;p49"/>
          <p:cNvSpPr/>
          <p:nvPr/>
        </p:nvSpPr>
        <p:spPr>
          <a:xfrm>
            <a:off x="1500475" y="3511512"/>
            <a:ext cx="7237200" cy="3030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  <a:sym typeface="Arial" panose="020B0604020202020204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1725872" y="3459502"/>
            <a:ext cx="385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Django 기반 DB연동, 웹 페이지 구현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</a:endParaRPr>
          </a:p>
        </p:txBody>
      </p:sp>
      <p:pic>
        <p:nvPicPr>
          <p:cNvPr id="400" name="Google Shape;400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17096" y="1638670"/>
            <a:ext cx="450775" cy="464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29609" y="2930404"/>
            <a:ext cx="704950" cy="28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18642" y="1995433"/>
            <a:ext cx="493168" cy="49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00950" y="2789685"/>
            <a:ext cx="897300" cy="29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932847" y="1249421"/>
            <a:ext cx="871970" cy="492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486554" y="2893116"/>
            <a:ext cx="450775" cy="4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104232" y="3478138"/>
            <a:ext cx="822426" cy="288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/>
          <p:cNvGrpSpPr/>
          <p:nvPr/>
        </p:nvGrpSpPr>
        <p:grpSpPr>
          <a:xfrm>
            <a:off x="629725" y="3875001"/>
            <a:ext cx="8108100" cy="868803"/>
            <a:chOff x="629725" y="3248242"/>
            <a:chExt cx="8108100" cy="868803"/>
          </a:xfrm>
        </p:grpSpPr>
        <p:sp>
          <p:nvSpPr>
            <p:cNvPr id="380" name="Google Shape;380;p49"/>
            <p:cNvSpPr/>
            <p:nvPr/>
          </p:nvSpPr>
          <p:spPr>
            <a:xfrm>
              <a:off x="629725" y="3467634"/>
              <a:ext cx="8108100" cy="649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  <a:sym typeface="Arial" panose="020B0604020202020204"/>
              </a:endParaRPr>
            </a:p>
          </p:txBody>
        </p:sp>
        <p:sp>
          <p:nvSpPr>
            <p:cNvPr id="392" name="Google Shape;392;p49"/>
            <p:cNvSpPr txBox="1"/>
            <p:nvPr/>
          </p:nvSpPr>
          <p:spPr>
            <a:xfrm>
              <a:off x="643075" y="3424276"/>
              <a:ext cx="204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함초롬돋움" panose="020B0604000101010101" pitchFamily="50" charset="-127"/>
                </a:rPr>
                <a:t>화면 구성</a:t>
              </a:r>
              <a:endParaRPr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94" name="Google Shape;394;p49"/>
            <p:cNvSpPr/>
            <p:nvPr/>
          </p:nvSpPr>
          <p:spPr>
            <a:xfrm>
              <a:off x="1002376" y="3761260"/>
              <a:ext cx="1118496" cy="303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 err="1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함초롬돋움" panose="020B0604000101010101" pitchFamily="50" charset="-127"/>
                  <a:sym typeface="Arial" panose="020B0604020202020204"/>
                </a:rPr>
                <a:t>메인페이지</a:t>
              </a:r>
              <a:endParaRPr sz="1400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  <a:sym typeface="Arial" panose="020B0604020202020204"/>
              </a:endParaRPr>
            </a:p>
          </p:txBody>
        </p:sp>
        <p:sp>
          <p:nvSpPr>
            <p:cNvPr id="395" name="Google Shape;395;p49"/>
            <p:cNvSpPr/>
            <p:nvPr/>
          </p:nvSpPr>
          <p:spPr>
            <a:xfrm>
              <a:off x="6804868" y="3761260"/>
              <a:ext cx="1561027" cy="303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함초롬돋움" panose="020B0604000101010101" pitchFamily="50" charset="-127"/>
                </a:rPr>
                <a:t>Team introduce</a:t>
              </a:r>
              <a:endParaRPr sz="1400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  <a:sym typeface="Arial" panose="020B0604020202020204"/>
              </a:endParaRPr>
            </a:p>
          </p:txBody>
        </p:sp>
        <p:sp>
          <p:nvSpPr>
            <p:cNvPr id="396" name="Google Shape;396;p49"/>
            <p:cNvSpPr/>
            <p:nvPr/>
          </p:nvSpPr>
          <p:spPr>
            <a:xfrm>
              <a:off x="2444460" y="3761260"/>
              <a:ext cx="1967350" cy="303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함초롬돋움" panose="020B0604000101010101" pitchFamily="50" charset="-127"/>
                </a:rPr>
                <a:t>상세페이지</a:t>
              </a:r>
              <a:endParaRPr sz="1400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  <a:sym typeface="Arial" panose="020B0604020202020204"/>
              </a:endParaRPr>
            </a:p>
          </p:txBody>
        </p:sp>
        <p:sp>
          <p:nvSpPr>
            <p:cNvPr id="397" name="Google Shape;397;p49"/>
            <p:cNvSpPr/>
            <p:nvPr/>
          </p:nvSpPr>
          <p:spPr>
            <a:xfrm>
              <a:off x="4524616" y="3761260"/>
              <a:ext cx="1437915" cy="303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함초롬돋움" panose="020B0604000101010101" pitchFamily="50" charset="-127"/>
                </a:rPr>
                <a:t>지역으로 찾기</a:t>
              </a:r>
              <a:endParaRPr sz="1400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  <a:sym typeface="Arial" panose="020B0604020202020204"/>
              </a:endParaRPr>
            </a:p>
          </p:txBody>
        </p:sp>
        <p:pic>
          <p:nvPicPr>
            <p:cNvPr id="405" name="Google Shape;405;p49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2205014" y="3265632"/>
              <a:ext cx="599798" cy="414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49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1622350" y="3248242"/>
              <a:ext cx="450775" cy="3585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" name="Google Shape;409;p49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7500118" y="1260954"/>
            <a:ext cx="453794" cy="45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4895621" y="2385303"/>
            <a:ext cx="704950" cy="36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3100" y="2839790"/>
            <a:ext cx="747366" cy="2327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/>
          <p:nvPr/>
        </p:nvSpPr>
        <p:spPr>
          <a:xfrm>
            <a:off x="0" y="1"/>
            <a:ext cx="9144000" cy="717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52"/>
          <p:cNvSpPr txBox="1"/>
          <p:nvPr/>
        </p:nvSpPr>
        <p:spPr>
          <a:xfrm>
            <a:off x="725424" y="95725"/>
            <a:ext cx="4142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기능 및 기대효과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2" name="Google Shape;432;p52"/>
          <p:cNvSpPr txBox="1"/>
          <p:nvPr/>
        </p:nvSpPr>
        <p:spPr>
          <a:xfrm>
            <a:off x="95693" y="83957"/>
            <a:ext cx="629731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3,</a:t>
            </a:r>
            <a:endParaRPr sz="110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433" name="Google Shape;433;p52"/>
          <p:cNvSpPr txBox="1"/>
          <p:nvPr/>
        </p:nvSpPr>
        <p:spPr>
          <a:xfrm>
            <a:off x="2531057" y="1214553"/>
            <a:ext cx="408188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705144" y="1263150"/>
            <a:ext cx="7733700" cy="3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결식아동, 독거노인 등을 위해 식사 및 서비스를 제공하는  </a:t>
            </a:r>
            <a:endParaRPr sz="21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가게들의 정보를 제공하는 빅데이터 플랫폼</a:t>
            </a:r>
            <a:endParaRPr sz="21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무료 식사 서비스의 검색 기능 확장</a:t>
            </a:r>
            <a:endParaRPr sz="21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업장 위치, 제공 대상 및 서비스, 운영시간 등 상세 정보 제공 </a:t>
            </a:r>
            <a:endParaRPr sz="21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사회 취약 계층들의 맞춤형 복지 정보 제공</a:t>
            </a:r>
            <a:endParaRPr sz="21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 무료 식사 서비스의 제공 대상 다변화</a:t>
            </a:r>
            <a:endParaRPr sz="21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/>
          <p:nvPr/>
        </p:nvSpPr>
        <p:spPr>
          <a:xfrm>
            <a:off x="0" y="1"/>
            <a:ext cx="9144000" cy="71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0" name="Google Shape;440;p53"/>
          <p:cNvSpPr txBox="1"/>
          <p:nvPr/>
        </p:nvSpPr>
        <p:spPr>
          <a:xfrm>
            <a:off x="725424" y="95725"/>
            <a:ext cx="41421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기능 및 기대효과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1" name="Google Shape;441;p53"/>
          <p:cNvSpPr txBox="1"/>
          <p:nvPr/>
        </p:nvSpPr>
        <p:spPr>
          <a:xfrm>
            <a:off x="95692" y="83957"/>
            <a:ext cx="629731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3,</a:t>
            </a:r>
            <a:endParaRPr sz="1100" dirty="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442" name="Google Shape;442;p53"/>
          <p:cNvSpPr txBox="1"/>
          <p:nvPr/>
        </p:nvSpPr>
        <p:spPr>
          <a:xfrm>
            <a:off x="2531057" y="1214553"/>
            <a:ext cx="4081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3" name="Google Shape;443;p53"/>
          <p:cNvSpPr txBox="1"/>
          <p:nvPr/>
        </p:nvSpPr>
        <p:spPr>
          <a:xfrm>
            <a:off x="691556" y="944765"/>
            <a:ext cx="4081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 </a:t>
            </a:r>
            <a:endParaRPr sz="210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pic>
        <p:nvPicPr>
          <p:cNvPr id="444" name="Google Shape;444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20437" y="1606950"/>
            <a:ext cx="4450912" cy="26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2275" y="1711125"/>
            <a:ext cx="4252326" cy="250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2313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5"/>
          <p:cNvSpPr/>
          <p:nvPr/>
        </p:nvSpPr>
        <p:spPr>
          <a:xfrm>
            <a:off x="6486950" y="1452550"/>
            <a:ext cx="2430000" cy="2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465" name="Google Shape;465;p55"/>
          <p:cNvSpPr txBox="1"/>
          <p:nvPr/>
        </p:nvSpPr>
        <p:spPr>
          <a:xfrm>
            <a:off x="6812175" y="2073103"/>
            <a:ext cx="817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AFA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</a:t>
            </a:r>
            <a:r>
              <a:rPr lang="en-US" sz="1800">
                <a:solidFill>
                  <a:srgbClr val="B7AFA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endParaRPr sz="1800">
              <a:solidFill>
                <a:srgbClr val="B7AFA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466" name="Google Shape;466;p55"/>
          <p:cNvSpPr txBox="1"/>
          <p:nvPr/>
        </p:nvSpPr>
        <p:spPr>
          <a:xfrm>
            <a:off x="6744200" y="2548802"/>
            <a:ext cx="19155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2100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</a:t>
            </a:r>
            <a:endParaRPr sz="21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6"/>
          <p:cNvPicPr preferRelativeResize="0"/>
          <p:nvPr/>
        </p:nvPicPr>
        <p:blipFill rotWithShape="1">
          <a:blip r:embed="rId1">
            <a:alphaModFix amt="58000"/>
          </a:blip>
          <a:srcRect l="18785" b="2410"/>
          <a:stretch>
            <a:fillRect/>
          </a:stretch>
        </p:blipFill>
        <p:spPr>
          <a:xfrm>
            <a:off x="5997850" y="817325"/>
            <a:ext cx="2828925" cy="40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6"/>
          <p:cNvSpPr/>
          <p:nvPr/>
        </p:nvSpPr>
        <p:spPr>
          <a:xfrm>
            <a:off x="0" y="1"/>
            <a:ext cx="9144000" cy="717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3" name="Google Shape;473;p56"/>
          <p:cNvSpPr txBox="1"/>
          <p:nvPr/>
        </p:nvSpPr>
        <p:spPr>
          <a:xfrm>
            <a:off x="725427" y="95719"/>
            <a:ext cx="308609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4" name="Google Shape;474;p56"/>
          <p:cNvSpPr txBox="1"/>
          <p:nvPr/>
        </p:nvSpPr>
        <p:spPr>
          <a:xfrm>
            <a:off x="95693" y="83957"/>
            <a:ext cx="72997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4,</a:t>
            </a:r>
            <a:endParaRPr sz="1100" dirty="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grpSp>
        <p:nvGrpSpPr>
          <p:cNvPr id="475" name="Google Shape;475;p56"/>
          <p:cNvGrpSpPr/>
          <p:nvPr/>
        </p:nvGrpSpPr>
        <p:grpSpPr>
          <a:xfrm>
            <a:off x="342006" y="1422974"/>
            <a:ext cx="7605917" cy="1259144"/>
            <a:chOff x="1537048" y="1513659"/>
            <a:chExt cx="9586485" cy="1678859"/>
          </a:xfrm>
        </p:grpSpPr>
        <p:sp>
          <p:nvSpPr>
            <p:cNvPr id="476" name="Google Shape;476;p56"/>
            <p:cNvSpPr txBox="1"/>
            <p:nvPr/>
          </p:nvSpPr>
          <p:spPr>
            <a:xfrm>
              <a:off x="1537048" y="1559825"/>
              <a:ext cx="6096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 panose="020B0604020202020204"/>
                </a:rPr>
                <a:t>001</a:t>
              </a:r>
              <a:endParaRPr sz="140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  <p:sp>
          <p:nvSpPr>
            <p:cNvPr id="477" name="Google Shape;477;p56"/>
            <p:cNvSpPr txBox="1"/>
            <p:nvPr/>
          </p:nvSpPr>
          <p:spPr>
            <a:xfrm>
              <a:off x="2387653" y="1559825"/>
              <a:ext cx="4476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 panose="020B0604020202020204"/>
                </a:rPr>
                <a:t>&gt;&gt;</a:t>
              </a:r>
              <a:endParaRPr sz="140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  <p:sp>
          <p:nvSpPr>
            <p:cNvPr id="478" name="Google Shape;478;p56"/>
            <p:cNvSpPr txBox="1"/>
            <p:nvPr/>
          </p:nvSpPr>
          <p:spPr>
            <a:xfrm>
              <a:off x="3076354" y="1513659"/>
              <a:ext cx="30195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 Black" panose="020B0A04020102020204"/>
                  <a:sym typeface="Arial Black" panose="020B0A04020102020204"/>
                </a:rPr>
                <a:t>서비스 지역 추가</a:t>
              </a:r>
              <a:endParaRPr sz="20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79" name="Google Shape;479;p56"/>
            <p:cNvSpPr txBox="1"/>
            <p:nvPr/>
          </p:nvSpPr>
          <p:spPr>
            <a:xfrm>
              <a:off x="1584133" y="2730894"/>
              <a:ext cx="95394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현재는 서울 지역의 무료급식소 및 선한영향력 가게만 보여짐</a:t>
              </a:r>
              <a:r>
                <a:rPr lang="en-US" sz="15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 panose="020B0604020202020204"/>
                </a:rPr>
                <a:t> </a:t>
              </a:r>
              <a:endParaRPr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</p:grpSp>
      <p:sp>
        <p:nvSpPr>
          <p:cNvPr id="480" name="Google Shape;480;p56"/>
          <p:cNvSpPr txBox="1"/>
          <p:nvPr/>
        </p:nvSpPr>
        <p:spPr>
          <a:xfrm>
            <a:off x="379363" y="3119050"/>
            <a:ext cx="73434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데이터 수집 및 크롤링으로 전국의 급식소들과</a:t>
            </a:r>
            <a:endParaRPr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선한영향력 가게들의 정보도 보여질 수 있게 할 예정</a:t>
            </a:r>
            <a:endParaRPr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7"/>
          <p:cNvPicPr preferRelativeResize="0"/>
          <p:nvPr/>
        </p:nvPicPr>
        <p:blipFill rotWithShape="1">
          <a:blip r:embed="rId1"/>
          <a:srcRect l="1960" b="1652"/>
          <a:stretch>
            <a:fillRect/>
          </a:stretch>
        </p:blipFill>
        <p:spPr>
          <a:xfrm>
            <a:off x="5281220" y="862000"/>
            <a:ext cx="3682800" cy="4015749"/>
          </a:xfrm>
          <a:prstGeom prst="rect">
            <a:avLst/>
          </a:prstGeom>
          <a:noFill/>
          <a:ln w="19050" cap="flat" cmpd="sng">
            <a:solidFill>
              <a:srgbClr val="4250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6" name="Google Shape;486;p57"/>
          <p:cNvSpPr/>
          <p:nvPr/>
        </p:nvSpPr>
        <p:spPr>
          <a:xfrm>
            <a:off x="0" y="1"/>
            <a:ext cx="9144000" cy="71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7" name="Google Shape;487;p57"/>
          <p:cNvSpPr txBox="1"/>
          <p:nvPr/>
        </p:nvSpPr>
        <p:spPr>
          <a:xfrm>
            <a:off x="725427" y="95720"/>
            <a:ext cx="3086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88" name="Google Shape;488;p57"/>
          <p:cNvSpPr txBox="1"/>
          <p:nvPr/>
        </p:nvSpPr>
        <p:spPr>
          <a:xfrm>
            <a:off x="95693" y="83957"/>
            <a:ext cx="656288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4,</a:t>
            </a:r>
            <a:endParaRPr sz="1100" dirty="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489" name="Google Shape;489;p57"/>
          <p:cNvSpPr txBox="1"/>
          <p:nvPr/>
        </p:nvSpPr>
        <p:spPr>
          <a:xfrm>
            <a:off x="314227" y="1347552"/>
            <a:ext cx="520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002</a:t>
            </a:r>
            <a:endParaRPr sz="140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490" name="Google Shape;490;p57"/>
          <p:cNvSpPr txBox="1"/>
          <p:nvPr/>
        </p:nvSpPr>
        <p:spPr>
          <a:xfrm>
            <a:off x="989097" y="1347552"/>
            <a:ext cx="35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&gt;&gt;</a:t>
            </a:r>
            <a:endParaRPr sz="140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491" name="Google Shape;491;p57"/>
          <p:cNvSpPr txBox="1"/>
          <p:nvPr/>
        </p:nvSpPr>
        <p:spPr>
          <a:xfrm>
            <a:off x="1535513" y="1312928"/>
            <a:ext cx="2395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 Black" panose="020B0A04020102020204"/>
                <a:sym typeface="Arial Black" panose="020B0A04020102020204"/>
              </a:rPr>
              <a:t>후원 기능 추가</a:t>
            </a:r>
            <a:endParaRPr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2" name="Google Shape;492;p57"/>
          <p:cNvSpPr txBox="1"/>
          <p:nvPr/>
        </p:nvSpPr>
        <p:spPr>
          <a:xfrm>
            <a:off x="433098" y="2020477"/>
            <a:ext cx="7135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맑은 고딕" panose="020B0503020000020004" charset="-127"/>
                <a:sym typeface="맑은 고딕" panose="020B0503020000020004" charset="-127"/>
              </a:rPr>
              <a:t>사이트를 통한 후원 또는 후원하고자 하는 특정 기관의</a:t>
            </a:r>
            <a:endParaRPr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맑은 고딕" panose="020B0503020000020004" charset="-127"/>
              <a:sym typeface="맑은 고딕" panose="020B050302000002000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맑은 고딕" panose="020B0503020000020004" charset="-127"/>
                <a:sym typeface="맑은 고딕" panose="020B0503020000020004" charset="-127"/>
              </a:rPr>
              <a:t>후원 경로 제공</a:t>
            </a:r>
            <a:endParaRPr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493" name="Google Shape;493;p57"/>
          <p:cNvSpPr txBox="1"/>
          <p:nvPr/>
        </p:nvSpPr>
        <p:spPr>
          <a:xfrm>
            <a:off x="433098" y="2939264"/>
            <a:ext cx="7135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맑은 고딕" panose="020B0503020000020004" charset="-127"/>
                <a:sym typeface="맑은 고딕" panose="020B0503020000020004" charset="-127"/>
              </a:rPr>
              <a:t>후원자 목록 실시간 업데이트 및 기부금 영수증</a:t>
            </a:r>
            <a:endParaRPr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맑은 고딕" panose="020B0503020000020004" charset="-127"/>
              <a:sym typeface="맑은 고딕" panose="020B050302000002000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맑은 고딕" panose="020B0503020000020004" charset="-127"/>
                <a:sym typeface="맑은 고딕" panose="020B0503020000020004" charset="-127"/>
              </a:rPr>
              <a:t>홈페이지 자동 발행</a:t>
            </a:r>
            <a:endParaRPr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맑은 고딕" panose="020B0503020000020004" charset="-127"/>
              <a:sym typeface="맑은 고딕" panose="020B0503020000020004" charset="-127"/>
            </a:endParaRPr>
          </a:p>
        </p:txBody>
      </p:sp>
      <p:sp>
        <p:nvSpPr>
          <p:cNvPr id="494" name="Google Shape;494;p57"/>
          <p:cNvSpPr txBox="1"/>
          <p:nvPr/>
        </p:nvSpPr>
        <p:spPr>
          <a:xfrm>
            <a:off x="433098" y="3858077"/>
            <a:ext cx="7135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맑은 고딕" panose="020B0503020000020004" charset="-127"/>
                <a:sym typeface="맑은 고딕" panose="020B0503020000020004" charset="-127"/>
              </a:rPr>
              <a:t>후원금 사용 정보 업데이트</a:t>
            </a:r>
            <a:endParaRPr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맑은 고딕" panose="020B0503020000020004" charset="-127"/>
              <a:sym typeface="맑은 고딕" panose="020B050302000002000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58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pic>
          <p:nvPicPr>
            <p:cNvPr id="500" name="Google Shape;500;p58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4572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58"/>
            <p:cNvPicPr preferRelativeResize="0"/>
            <p:nvPr/>
          </p:nvPicPr>
          <p:blipFill rotWithShape="1">
            <a:blip r:embed="rId2"/>
            <a:srcRect l="-4330" r="4330"/>
            <a:stretch>
              <a:fillRect/>
            </a:stretch>
          </p:blipFill>
          <p:spPr>
            <a:xfrm>
              <a:off x="1406050" y="551975"/>
              <a:ext cx="1652650" cy="14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58"/>
            <p:cNvSpPr/>
            <p:nvPr/>
          </p:nvSpPr>
          <p:spPr>
            <a:xfrm>
              <a:off x="1423800" y="1874300"/>
              <a:ext cx="1652700" cy="955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58"/>
            <p:cNvSpPr/>
            <p:nvPr/>
          </p:nvSpPr>
          <p:spPr>
            <a:xfrm>
              <a:off x="3058700" y="1213000"/>
              <a:ext cx="124200" cy="1658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1423800" y="1291925"/>
              <a:ext cx="124200" cy="1658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05" name="Google Shape;505;p58"/>
          <p:cNvSpPr/>
          <p:nvPr/>
        </p:nvSpPr>
        <p:spPr>
          <a:xfrm>
            <a:off x="6353175" y="1356750"/>
            <a:ext cx="2430000" cy="2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6" name="Google Shape;506;p58"/>
          <p:cNvSpPr txBox="1"/>
          <p:nvPr/>
        </p:nvSpPr>
        <p:spPr>
          <a:xfrm>
            <a:off x="6572250" y="2222153"/>
            <a:ext cx="817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AFA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</a:t>
            </a:r>
            <a:r>
              <a:rPr lang="en-US" sz="1800">
                <a:solidFill>
                  <a:srgbClr val="B7AFA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endParaRPr sz="1800">
              <a:solidFill>
                <a:srgbClr val="B7AFA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07" name="Google Shape;507;p58"/>
          <p:cNvSpPr txBox="1"/>
          <p:nvPr/>
        </p:nvSpPr>
        <p:spPr>
          <a:xfrm>
            <a:off x="6462025" y="2571750"/>
            <a:ext cx="237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진행과정 및 역할</a:t>
            </a:r>
            <a:endParaRPr sz="21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0"/>
          <p:cNvSpPr/>
          <p:nvPr/>
        </p:nvSpPr>
        <p:spPr>
          <a:xfrm>
            <a:off x="0" y="1"/>
            <a:ext cx="9144000" cy="71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20" name="Google Shape;520;p60"/>
          <p:cNvSpPr txBox="1"/>
          <p:nvPr/>
        </p:nvSpPr>
        <p:spPr>
          <a:xfrm>
            <a:off x="725427" y="95720"/>
            <a:ext cx="3086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프로젝트 </a:t>
            </a:r>
            <a:r>
              <a:rPr lang="en-US" sz="27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진행</a:t>
            </a:r>
            <a:endParaRPr sz="11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1" name="Google Shape;521;p60"/>
          <p:cNvSpPr txBox="1"/>
          <p:nvPr/>
        </p:nvSpPr>
        <p:spPr>
          <a:xfrm>
            <a:off x="95693" y="83957"/>
            <a:ext cx="649166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</a:t>
            </a: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,</a:t>
            </a:r>
            <a:endParaRPr sz="1100" dirty="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cxnSp>
        <p:nvCxnSpPr>
          <p:cNvPr id="528" name="Google Shape;528;p60"/>
          <p:cNvCxnSpPr/>
          <p:nvPr/>
        </p:nvCxnSpPr>
        <p:spPr>
          <a:xfrm>
            <a:off x="409751" y="904392"/>
            <a:ext cx="0" cy="41301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9" name="Google Shape;529;p60"/>
          <p:cNvCxnSpPr/>
          <p:nvPr/>
        </p:nvCxnSpPr>
        <p:spPr>
          <a:xfrm>
            <a:off x="2073125" y="904392"/>
            <a:ext cx="0" cy="41301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0" name="Google Shape;530;p60"/>
          <p:cNvCxnSpPr/>
          <p:nvPr/>
        </p:nvCxnSpPr>
        <p:spPr>
          <a:xfrm>
            <a:off x="3744119" y="904392"/>
            <a:ext cx="0" cy="41301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1" name="Google Shape;531;p60"/>
          <p:cNvCxnSpPr/>
          <p:nvPr/>
        </p:nvCxnSpPr>
        <p:spPr>
          <a:xfrm>
            <a:off x="5399873" y="904392"/>
            <a:ext cx="0" cy="41301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2" name="Google Shape;532;p60"/>
          <p:cNvCxnSpPr/>
          <p:nvPr/>
        </p:nvCxnSpPr>
        <p:spPr>
          <a:xfrm>
            <a:off x="7070867" y="904392"/>
            <a:ext cx="0" cy="41301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3" name="Google Shape;533;p60"/>
          <p:cNvCxnSpPr/>
          <p:nvPr/>
        </p:nvCxnSpPr>
        <p:spPr>
          <a:xfrm>
            <a:off x="8734241" y="904392"/>
            <a:ext cx="0" cy="41301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4" name="Google Shape;534;p60"/>
          <p:cNvCxnSpPr/>
          <p:nvPr/>
        </p:nvCxnSpPr>
        <p:spPr>
          <a:xfrm>
            <a:off x="415301" y="4927645"/>
            <a:ext cx="8322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537" name="Google Shape;537;p60"/>
          <p:cNvSpPr/>
          <p:nvPr/>
        </p:nvSpPr>
        <p:spPr>
          <a:xfrm>
            <a:off x="415300" y="1124726"/>
            <a:ext cx="819900" cy="504000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38" name="Google Shape;538;p60"/>
          <p:cNvSpPr/>
          <p:nvPr/>
        </p:nvSpPr>
        <p:spPr>
          <a:xfrm>
            <a:off x="4561287" y="3127864"/>
            <a:ext cx="3355800" cy="504000"/>
          </a:xfrm>
          <a:prstGeom prst="rect">
            <a:avLst/>
          </a:prstGeom>
          <a:solidFill>
            <a:srgbClr val="E8B09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43" name="Google Shape;543;p60"/>
          <p:cNvSpPr/>
          <p:nvPr/>
        </p:nvSpPr>
        <p:spPr>
          <a:xfrm>
            <a:off x="736376" y="1624176"/>
            <a:ext cx="4671000" cy="504000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44" name="Google Shape;544;p60"/>
          <p:cNvSpPr txBox="1"/>
          <p:nvPr/>
        </p:nvSpPr>
        <p:spPr>
          <a:xfrm>
            <a:off x="744859" y="1693435"/>
            <a:ext cx="327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 및 크롤링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5" name="Google Shape;545;p60"/>
          <p:cNvSpPr/>
          <p:nvPr/>
        </p:nvSpPr>
        <p:spPr>
          <a:xfrm>
            <a:off x="1853026" y="2128289"/>
            <a:ext cx="4485300" cy="504000"/>
          </a:xfrm>
          <a:prstGeom prst="rect">
            <a:avLst/>
          </a:prstGeom>
          <a:solidFill>
            <a:srgbClr val="ECCE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46" name="Google Shape;546;p60"/>
          <p:cNvSpPr txBox="1"/>
          <p:nvPr/>
        </p:nvSpPr>
        <p:spPr>
          <a:xfrm>
            <a:off x="403939" y="1185164"/>
            <a:ext cx="327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주제선정 / 자료조사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7" name="Google Shape;547;p60"/>
          <p:cNvSpPr txBox="1"/>
          <p:nvPr/>
        </p:nvSpPr>
        <p:spPr>
          <a:xfrm>
            <a:off x="1871232" y="2186326"/>
            <a:ext cx="2613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전처리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8" name="Google Shape;548;p60"/>
          <p:cNvSpPr/>
          <p:nvPr/>
        </p:nvSpPr>
        <p:spPr>
          <a:xfrm>
            <a:off x="3979125" y="2628144"/>
            <a:ext cx="2359200" cy="50400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49" name="Google Shape;549;p60"/>
          <p:cNvSpPr txBox="1"/>
          <p:nvPr/>
        </p:nvSpPr>
        <p:spPr>
          <a:xfrm>
            <a:off x="3994068" y="2680120"/>
            <a:ext cx="119459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DB화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0" name="Google Shape;550;p60"/>
          <p:cNvSpPr txBox="1"/>
          <p:nvPr/>
        </p:nvSpPr>
        <p:spPr>
          <a:xfrm>
            <a:off x="4572277" y="3179824"/>
            <a:ext cx="2613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시각화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1" name="Google Shape;551;p60"/>
          <p:cNvSpPr/>
          <p:nvPr/>
        </p:nvSpPr>
        <p:spPr>
          <a:xfrm>
            <a:off x="1506755" y="4316314"/>
            <a:ext cx="7237200" cy="5040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53" name="Google Shape;553;p60"/>
          <p:cNvSpPr txBox="1"/>
          <p:nvPr/>
        </p:nvSpPr>
        <p:spPr>
          <a:xfrm>
            <a:off x="1700417" y="4356358"/>
            <a:ext cx="3859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Django 기반 DB연동, 웹 페이지 구현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4" name="Google Shape;554;p60"/>
          <p:cNvSpPr/>
          <p:nvPr/>
        </p:nvSpPr>
        <p:spPr>
          <a:xfrm>
            <a:off x="1002375" y="3726981"/>
            <a:ext cx="1140328" cy="50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Main</a:t>
            </a:r>
            <a:endParaRPr sz="14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55" name="Google Shape;555;p60"/>
          <p:cNvSpPr/>
          <p:nvPr/>
        </p:nvSpPr>
        <p:spPr>
          <a:xfrm>
            <a:off x="6816150" y="3726981"/>
            <a:ext cx="1901870" cy="50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Team introduce</a:t>
            </a:r>
            <a:endParaRPr sz="14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56" name="Google Shape;556;p60"/>
          <p:cNvSpPr/>
          <p:nvPr/>
        </p:nvSpPr>
        <p:spPr>
          <a:xfrm>
            <a:off x="2224276" y="3726981"/>
            <a:ext cx="2068740" cy="50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선한영향력 detail</a:t>
            </a:r>
            <a:endParaRPr sz="14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57" name="Google Shape;557;p60"/>
          <p:cNvSpPr/>
          <p:nvPr/>
        </p:nvSpPr>
        <p:spPr>
          <a:xfrm>
            <a:off x="4375413" y="3726981"/>
            <a:ext cx="2373589" cy="50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지역으로 찾기</a:t>
            </a:r>
            <a:endParaRPr sz="14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406117" y="61169"/>
            <a:ext cx="1080000" cy="1080000"/>
            <a:chOff x="4387829" y="61169"/>
            <a:chExt cx="1190446" cy="1188000"/>
          </a:xfrm>
        </p:grpSpPr>
        <p:grpSp>
          <p:nvGrpSpPr>
            <p:cNvPr id="7" name="그룹 6"/>
            <p:cNvGrpSpPr/>
            <p:nvPr/>
          </p:nvGrpSpPr>
          <p:grpSpPr>
            <a:xfrm>
              <a:off x="4390275" y="61169"/>
              <a:ext cx="1188000" cy="1188000"/>
              <a:chOff x="2147980" y="1688532"/>
              <a:chExt cx="1585775" cy="1584302"/>
            </a:xfrm>
          </p:grpSpPr>
          <p:pic>
            <p:nvPicPr>
              <p:cNvPr id="559" name="Google Shape;559;p60"/>
              <p:cNvPicPr preferRelativeResize="0"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147980" y="1688532"/>
                <a:ext cx="1584000" cy="158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직사각형 47"/>
              <p:cNvSpPr/>
              <p:nvPr/>
            </p:nvSpPr>
            <p:spPr>
              <a:xfrm>
                <a:off x="2149755" y="1688834"/>
                <a:ext cx="1584000" cy="1584000"/>
              </a:xfrm>
              <a:prstGeom prst="rect">
                <a:avLst/>
              </a:prstGeom>
              <a:solidFill>
                <a:srgbClr val="FFFFFF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387829" y="933631"/>
              <a:ext cx="1185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SUNG KYUN</a:t>
              </a:r>
              <a:endPara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596113" y="61169"/>
            <a:ext cx="1080000" cy="1080000"/>
            <a:chOff x="5741219" y="74460"/>
            <a:chExt cx="1188304" cy="1188000"/>
          </a:xfrm>
        </p:grpSpPr>
        <p:grpSp>
          <p:nvGrpSpPr>
            <p:cNvPr id="4" name="그룹 3"/>
            <p:cNvGrpSpPr/>
            <p:nvPr/>
          </p:nvGrpSpPr>
          <p:grpSpPr>
            <a:xfrm>
              <a:off x="5741219" y="74460"/>
              <a:ext cx="1188000" cy="1188000"/>
              <a:chOff x="7216375" y="1407964"/>
              <a:chExt cx="1587714" cy="1584986"/>
            </a:xfrm>
          </p:grpSpPr>
          <p:pic>
            <p:nvPicPr>
              <p:cNvPr id="562" name="Google Shape;562;p60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16375" y="1407964"/>
                <a:ext cx="1584000" cy="158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7220089" y="1408950"/>
                <a:ext cx="1584000" cy="1584000"/>
              </a:xfrm>
              <a:prstGeom prst="rect">
                <a:avLst/>
              </a:prstGeom>
              <a:solidFill>
                <a:srgbClr val="FFFFFF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5744301" y="946979"/>
              <a:ext cx="1185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JIWON</a:t>
              </a:r>
              <a:endPara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976106" y="61169"/>
            <a:ext cx="1080000" cy="1080000"/>
            <a:chOff x="7425675" y="61898"/>
            <a:chExt cx="1188000" cy="1188000"/>
          </a:xfrm>
        </p:grpSpPr>
        <p:grpSp>
          <p:nvGrpSpPr>
            <p:cNvPr id="5" name="그룹 4"/>
            <p:cNvGrpSpPr/>
            <p:nvPr/>
          </p:nvGrpSpPr>
          <p:grpSpPr>
            <a:xfrm>
              <a:off x="7425675" y="61898"/>
              <a:ext cx="1188000" cy="1188000"/>
              <a:chOff x="5536081" y="1423387"/>
              <a:chExt cx="1587659" cy="1589564"/>
            </a:xfrm>
          </p:grpSpPr>
          <p:pic>
            <p:nvPicPr>
              <p:cNvPr id="561" name="Google Shape;561;p60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9740" y="1430315"/>
                <a:ext cx="1584000" cy="15826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5536081" y="1423387"/>
                <a:ext cx="1584000" cy="1584000"/>
              </a:xfrm>
              <a:prstGeom prst="rect">
                <a:avLst/>
              </a:prstGeom>
              <a:solidFill>
                <a:srgbClr val="FFFFFF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426583" y="940305"/>
              <a:ext cx="1185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JIHYUN</a:t>
              </a:r>
              <a:endPara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786109" y="61169"/>
            <a:ext cx="1080000" cy="1080000"/>
            <a:chOff x="7426583" y="1548000"/>
            <a:chExt cx="1208615" cy="1202661"/>
          </a:xfrm>
        </p:grpSpPr>
        <p:grpSp>
          <p:nvGrpSpPr>
            <p:cNvPr id="3" name="그룹 2"/>
            <p:cNvGrpSpPr/>
            <p:nvPr/>
          </p:nvGrpSpPr>
          <p:grpSpPr>
            <a:xfrm>
              <a:off x="7447198" y="1548000"/>
              <a:ext cx="1188000" cy="1188000"/>
              <a:chOff x="659453" y="2655524"/>
              <a:chExt cx="1587714" cy="1584000"/>
            </a:xfrm>
          </p:grpSpPr>
          <p:pic>
            <p:nvPicPr>
              <p:cNvPr id="560" name="Google Shape;560;p60"/>
              <p:cNvPicPr preferRelativeResize="0"/>
              <p:nvPr/>
            </p:nvPicPr>
            <p:blipFill rotWithShape="1">
              <a:blip r:embed="rId4"/>
              <a:srcRect t="5939"/>
              <a:stretch>
                <a:fillRect/>
              </a:stretch>
            </p:blipFill>
            <p:spPr>
              <a:xfrm>
                <a:off x="663167" y="2655524"/>
                <a:ext cx="1584000" cy="158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659453" y="2655524"/>
                <a:ext cx="1584000" cy="1584000"/>
              </a:xfrm>
              <a:prstGeom prst="rect">
                <a:avLst/>
              </a:prstGeom>
              <a:solidFill>
                <a:srgbClr val="FFFFFF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7426583" y="2442884"/>
              <a:ext cx="1185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CHAE EUN</a:t>
              </a:r>
              <a:endPara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215250" y="55557"/>
            <a:ext cx="1082814" cy="1078057"/>
            <a:chOff x="-1280165" y="1389647"/>
            <a:chExt cx="1082814" cy="107805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rcRect l="30752" t="29087" r="11893" b="9081"/>
            <a:stretch>
              <a:fillRect/>
            </a:stretch>
          </p:blipFill>
          <p:spPr>
            <a:xfrm>
              <a:off x="-1280165" y="1391448"/>
              <a:ext cx="1080000" cy="1076256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-1277351" y="1389647"/>
              <a:ext cx="1080000" cy="1078057"/>
              <a:chOff x="3107939" y="-541561"/>
              <a:chExt cx="1188639" cy="1188000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108578" y="-541561"/>
                <a:ext cx="1188000" cy="1188000"/>
              </a:xfrm>
              <a:prstGeom prst="rect">
                <a:avLst/>
              </a:prstGeom>
              <a:solidFill>
                <a:srgbClr val="FFFFFF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107939" y="332406"/>
                <a:ext cx="1185222" cy="305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KYOUNGJUN</a:t>
                </a:r>
                <a:endPara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</p:grpSp>
      </p:grpSp>
      <p:pic>
        <p:nvPicPr>
          <p:cNvPr id="1026" name="Picture 2" descr="https://lh4.googleusercontent.com/DmSq_86Ck2P1xCtMpD4izZdPWEzrrK8NcLF8f5aBQtN6KQ9wt64-AQEwXXJkkmUM8stT_YZu6wXcKmmGq_vJmHw4TyLaRA_vETSTp-RiPf4fPK8e6fCzo7zlI5YesAhTpIDXBhEWe_P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27" y="1619577"/>
            <a:ext cx="53212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vNwXu1RlxqzWA9D50qFEOhdhsw6AsJJxMpxcy9A6kMq175QI7DTsVHI3crGTfPOuI20Yt0w50lAmP9yDZ9cNrZ7oFfISLWO9BN_Vne57E5BHq--Ub5ClARToE5tjuay08v_UwdlTLmr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43" y="1615126"/>
            <a:ext cx="517334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TvBe-OJQk42XLwBuXvBnMZhh3So3KtGVxgQQzHrffttp-J7xnsVk9tTEqicqr2kdds8XqWZX5ay1_dJ6abhcbcXp0C-vzMOth7g83cH3BEpBAS4O_E7S2wIBpHpEuVAnL1Tar6z5bb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727" y="1619577"/>
            <a:ext cx="518467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https://lh4.googleusercontent.com/DmSq_86Ck2P1xCtMpD4izZdPWEzrrK8NcLF8f5aBQtN6KQ9wt64-AQEwXXJkkmUM8stT_YZu6wXcKmmGq_vJmHw4TyLaRA_vETSTp-RiPf4fPK8e6fCzo7zlI5YesAhTpIDXBhEWe_P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205" y="3127864"/>
            <a:ext cx="53212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ttps://lh3.googleusercontent.com/vNwXu1RlxqzWA9D50qFEOhdhsw6AsJJxMpxcy9A6kMq175QI7DTsVHI3crGTfPOuI20Yt0w50lAmP9yDZ9cNrZ7oFfISLWO9BN_Vne57E5BHq--Ub5ClARToE5tjuay08v_UwdlTLmr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03" y="3127864"/>
            <a:ext cx="517334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o6lMYBNUCMUklC_ZnF0X7XW3fLRNgYVcv7rcMGsUVMG7iSKCdTe6UNc9OFkZ1loQZTJ9KVH2JijeG0uGiS-pi4Vt6zBBu3H0d_JdX3WroWP1a-49ZK0ITd8nwOsprwX3b4As5Zz7TCtz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4312"/>
          <a:stretch>
            <a:fillRect/>
          </a:stretch>
        </p:blipFill>
        <p:spPr bwMode="auto">
          <a:xfrm>
            <a:off x="1634437" y="3726981"/>
            <a:ext cx="50496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https://lh4.googleusercontent.com/o6lMYBNUCMUklC_ZnF0X7XW3fLRNgYVcv7rcMGsUVMG7iSKCdTe6UNc9OFkZ1loQZTJ9KVH2JijeG0uGiS-pi4Vt6zBBu3H0d_JdX3WroWP1a-49ZK0ITd8nwOsprwX3b4As5Zz7TCtz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4312"/>
          <a:stretch>
            <a:fillRect/>
          </a:stretch>
        </p:blipFill>
        <p:spPr bwMode="auto">
          <a:xfrm>
            <a:off x="3796159" y="3726981"/>
            <a:ext cx="50496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https://lh4.googleusercontent.com/o6lMYBNUCMUklC_ZnF0X7XW3fLRNgYVcv7rcMGsUVMG7iSKCdTe6UNc9OFkZ1loQZTJ9KVH2JijeG0uGiS-pi4Vt6zBBu3H0d_JdX3WroWP1a-49ZK0ITd8nwOsprwX3b4As5Zz7TCtz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4312"/>
          <a:stretch>
            <a:fillRect/>
          </a:stretch>
        </p:blipFill>
        <p:spPr bwMode="auto">
          <a:xfrm>
            <a:off x="6248891" y="3726981"/>
            <a:ext cx="50496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https://lh5.googleusercontent.com/TvBe-OJQk42XLwBuXvBnMZhh3So3KtGVxgQQzHrffttp-J7xnsVk9tTEqicqr2kdds8XqWZX5ay1_dJ6abhcbcXp0C-vzMOth7g83cH3BEpBAS4O_E7S2wIBpHpEuVAnL1Tar6z5bb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91" y="3726981"/>
            <a:ext cx="518467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https://lh3.googleusercontent.com/vNwXu1RlxqzWA9D50qFEOhdhsw6AsJJxMpxcy9A6kMq175QI7DTsVHI3crGTfPOuI20Yt0w50lAmP9yDZ9cNrZ7oFfISLWO9BN_Vne57E5BHq--Ub5ClARToE5tjuay08v_UwdlTLmr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15" y="2125001"/>
            <a:ext cx="517334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ttps://lh5.googleusercontent.com/TvBe-OJQk42XLwBuXvBnMZhh3So3KtGVxgQQzHrffttp-J7xnsVk9tTEqicqr2kdds8XqWZX5ay1_dJ6abhcbcXp0C-vzMOth7g83cH3BEpBAS4O_E7S2wIBpHpEuVAnL1Tar6z5bb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88" y="2125001"/>
            <a:ext cx="518467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https://lh4.googleusercontent.com/o6lMYBNUCMUklC_ZnF0X7XW3fLRNgYVcv7rcMGsUVMG7iSKCdTe6UNc9OFkZ1loQZTJ9KVH2JijeG0uGiS-pi4Vt6zBBu3H0d_JdX3WroWP1a-49ZK0ITd8nwOsprwX3b4As5Zz7TCtz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4312"/>
          <a:stretch>
            <a:fillRect/>
          </a:stretch>
        </p:blipFill>
        <p:spPr bwMode="auto">
          <a:xfrm>
            <a:off x="8122023" y="4312534"/>
            <a:ext cx="50496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https://lh4.googleusercontent.com/DmSq_86Ck2P1xCtMpD4izZdPWEzrrK8NcLF8f5aBQtN6KQ9wt64-AQEwXXJkkmUM8stT_YZu6wXcKmmGq_vJmHw4TyLaRA_vETSTp-RiPf4fPK8e6fCzo7zlI5YesAhTpIDXBhEWe_P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93" y="2125001"/>
            <a:ext cx="53212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s://lh4.googleusercontent.com/DmSq_86Ck2P1xCtMpD4izZdPWEzrrK8NcLF8f5aBQtN6KQ9wt64-AQEwXXJkkmUM8stT_YZu6wXcKmmGq_vJmHw4TyLaRA_vETSTp-RiPf4fPK8e6fCzo7zlI5YesAhTpIDXBhEWe_P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93" y="2621201"/>
            <a:ext cx="53212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5"/>
          <a:srcRect l="30752" t="29087" r="11893" b="9081"/>
          <a:stretch>
            <a:fillRect/>
          </a:stretch>
        </p:blipFill>
        <p:spPr>
          <a:xfrm>
            <a:off x="3018302" y="1624063"/>
            <a:ext cx="505753" cy="50400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/>
          <a:srcRect l="30752" t="29087" r="11893" b="9081"/>
          <a:stretch>
            <a:fillRect/>
          </a:stretch>
        </p:blipFill>
        <p:spPr>
          <a:xfrm>
            <a:off x="3817720" y="2119432"/>
            <a:ext cx="505753" cy="50400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5"/>
          <a:srcRect l="30752" t="29087" r="11893" b="9081"/>
          <a:stretch>
            <a:fillRect/>
          </a:stretch>
        </p:blipFill>
        <p:spPr>
          <a:xfrm>
            <a:off x="5079406" y="2639232"/>
            <a:ext cx="505753" cy="5040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5"/>
          <a:srcRect l="30752" t="29087" r="11893" b="9081"/>
          <a:stretch>
            <a:fillRect/>
          </a:stretch>
        </p:blipFill>
        <p:spPr>
          <a:xfrm>
            <a:off x="8209242" y="3726981"/>
            <a:ext cx="505753" cy="50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059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40"/>
          <p:cNvCxnSpPr/>
          <p:nvPr/>
        </p:nvCxnSpPr>
        <p:spPr>
          <a:xfrm>
            <a:off x="571500" y="1074420"/>
            <a:ext cx="5143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p40"/>
          <p:cNvSpPr txBox="1"/>
          <p:nvPr/>
        </p:nvSpPr>
        <p:spPr>
          <a:xfrm>
            <a:off x="518160" y="373380"/>
            <a:ext cx="984885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목차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27" name="Google Shape;227;p40"/>
          <p:cNvGrpSpPr/>
          <p:nvPr/>
        </p:nvGrpSpPr>
        <p:grpSpPr>
          <a:xfrm>
            <a:off x="1405724" y="1397154"/>
            <a:ext cx="3408398" cy="438581"/>
            <a:chOff x="1481924" y="1625754"/>
            <a:chExt cx="3408398" cy="438581"/>
          </a:xfrm>
        </p:grpSpPr>
        <p:grpSp>
          <p:nvGrpSpPr>
            <p:cNvPr id="228" name="Google Shape;228;p40"/>
            <p:cNvGrpSpPr/>
            <p:nvPr/>
          </p:nvGrpSpPr>
          <p:grpSpPr>
            <a:xfrm>
              <a:off x="1481924" y="1625754"/>
              <a:ext cx="419100" cy="438581"/>
              <a:chOff x="762000" y="1863785"/>
              <a:chExt cx="558800" cy="584775"/>
            </a:xfrm>
          </p:grpSpPr>
          <p:sp>
            <p:nvSpPr>
              <p:cNvPr id="229" name="Google Shape;229;p40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 panose="020B0604020202020204"/>
                </a:endParaRPr>
              </a:p>
            </p:txBody>
          </p:sp>
          <p:sp>
            <p:nvSpPr>
              <p:cNvPr id="230" name="Google Shape;230;p40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accent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sym typeface="Arial" panose="020B0604020202020204"/>
                  </a:rPr>
                  <a:t>1</a:t>
                </a:r>
                <a:endParaRPr sz="2400" b="1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 panose="020B0604020202020204"/>
                </a:endParaRPr>
              </a:p>
            </p:txBody>
          </p:sp>
        </p:grpSp>
        <p:sp>
          <p:nvSpPr>
            <p:cNvPr id="231" name="Google Shape;231;p40"/>
            <p:cNvSpPr txBox="1"/>
            <p:nvPr/>
          </p:nvSpPr>
          <p:spPr>
            <a:xfrm>
              <a:off x="2083897" y="1648625"/>
              <a:ext cx="2806425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 panose="020B0604020202020204"/>
                </a:rPr>
                <a:t>프로젝트  개요</a:t>
              </a:r>
              <a:endParaRPr sz="11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232" name="Google Shape;232;p40"/>
          <p:cNvGrpSpPr/>
          <p:nvPr/>
        </p:nvGrpSpPr>
        <p:grpSpPr>
          <a:xfrm>
            <a:off x="1405724" y="2102435"/>
            <a:ext cx="419100" cy="438581"/>
            <a:chOff x="762000" y="1863785"/>
            <a:chExt cx="558800" cy="584775"/>
          </a:xfrm>
        </p:grpSpPr>
        <p:sp>
          <p:nvSpPr>
            <p:cNvPr id="233" name="Google Shape;233;p40"/>
            <p:cNvSpPr/>
            <p:nvPr/>
          </p:nvSpPr>
          <p:spPr>
            <a:xfrm>
              <a:off x="762000" y="1889760"/>
              <a:ext cx="558800" cy="558800"/>
            </a:xfrm>
            <a:prstGeom prst="rect">
              <a:avLst/>
            </a:prstGeom>
            <a:solidFill>
              <a:srgbClr val="A197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  <p:sp>
          <p:nvSpPr>
            <p:cNvPr id="234" name="Google Shape;234;p40"/>
            <p:cNvSpPr txBox="1"/>
            <p:nvPr/>
          </p:nvSpPr>
          <p:spPr>
            <a:xfrm>
              <a:off x="833082" y="1863785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 panose="020B0604020202020204"/>
                </a:rPr>
                <a:t>2</a:t>
              </a:r>
              <a:endParaRPr sz="2400" b="1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</p:grpSp>
      <p:sp>
        <p:nvSpPr>
          <p:cNvPr id="235" name="Google Shape;235;p40"/>
          <p:cNvSpPr txBox="1"/>
          <p:nvPr/>
        </p:nvSpPr>
        <p:spPr>
          <a:xfrm>
            <a:off x="2007694" y="2125300"/>
            <a:ext cx="2685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 데이터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36" name="Google Shape;236;p40"/>
          <p:cNvGrpSpPr/>
          <p:nvPr/>
        </p:nvGrpSpPr>
        <p:grpSpPr>
          <a:xfrm>
            <a:off x="1405724" y="2807715"/>
            <a:ext cx="4233024" cy="438581"/>
            <a:chOff x="1481924" y="3036315"/>
            <a:chExt cx="4233024" cy="438581"/>
          </a:xfrm>
        </p:grpSpPr>
        <p:grpSp>
          <p:nvGrpSpPr>
            <p:cNvPr id="237" name="Google Shape;237;p40"/>
            <p:cNvGrpSpPr/>
            <p:nvPr/>
          </p:nvGrpSpPr>
          <p:grpSpPr>
            <a:xfrm>
              <a:off x="1481924" y="3036315"/>
              <a:ext cx="419100" cy="438581"/>
              <a:chOff x="762000" y="1863785"/>
              <a:chExt cx="558800" cy="584775"/>
            </a:xfrm>
          </p:grpSpPr>
          <p:sp>
            <p:nvSpPr>
              <p:cNvPr id="238" name="Google Shape;238;p40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 panose="020B0604020202020204"/>
                </a:endParaRPr>
              </a:p>
            </p:txBody>
          </p:sp>
          <p:sp>
            <p:nvSpPr>
              <p:cNvPr id="239" name="Google Shape;239;p40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accent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sym typeface="Arial" panose="020B0604020202020204"/>
                  </a:rPr>
                  <a:t>3</a:t>
                </a:r>
                <a:endParaRPr sz="2400" b="1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 panose="020B0604020202020204"/>
                </a:endParaRPr>
              </a:p>
            </p:txBody>
          </p:sp>
        </p:grpSp>
        <p:sp>
          <p:nvSpPr>
            <p:cNvPr id="240" name="Google Shape;240;p40"/>
            <p:cNvSpPr txBox="1"/>
            <p:nvPr/>
          </p:nvSpPr>
          <p:spPr>
            <a:xfrm>
              <a:off x="2083898" y="3059413"/>
              <a:ext cx="363105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dirty="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 기술 &amp; 주요 기능</a:t>
              </a:r>
              <a:endParaRPr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241" name="Google Shape;241;p40"/>
          <p:cNvSpPr/>
          <p:nvPr/>
        </p:nvSpPr>
        <p:spPr>
          <a:xfrm>
            <a:off x="1405724" y="3532477"/>
            <a:ext cx="419100" cy="419100"/>
          </a:xfrm>
          <a:prstGeom prst="rect">
            <a:avLst/>
          </a:prstGeom>
          <a:solidFill>
            <a:srgbClr val="A197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grpSp>
        <p:nvGrpSpPr>
          <p:cNvPr id="242" name="Google Shape;242;p40"/>
          <p:cNvGrpSpPr/>
          <p:nvPr/>
        </p:nvGrpSpPr>
        <p:grpSpPr>
          <a:xfrm>
            <a:off x="1459036" y="3512996"/>
            <a:ext cx="3036859" cy="438581"/>
            <a:chOff x="1535236" y="3741596"/>
            <a:chExt cx="3036859" cy="438581"/>
          </a:xfrm>
        </p:grpSpPr>
        <p:sp>
          <p:nvSpPr>
            <p:cNvPr id="243" name="Google Shape;243;p40"/>
            <p:cNvSpPr txBox="1"/>
            <p:nvPr/>
          </p:nvSpPr>
          <p:spPr>
            <a:xfrm>
              <a:off x="1535236" y="3741596"/>
              <a:ext cx="309219" cy="438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 panose="020B0604020202020204"/>
                </a:rPr>
                <a:t>4</a:t>
              </a:r>
              <a:endParaRPr sz="2400" b="1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  <p:sp>
          <p:nvSpPr>
            <p:cNvPr id="244" name="Google Shape;244;p40"/>
            <p:cNvSpPr txBox="1"/>
            <p:nvPr/>
          </p:nvSpPr>
          <p:spPr>
            <a:xfrm>
              <a:off x="2083895" y="3764450"/>
              <a:ext cx="24882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 panose="020B0604020202020204"/>
                </a:rPr>
                <a:t>향후 계획</a:t>
              </a:r>
              <a:endParaRPr sz="11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245" name="Google Shape;245;p40"/>
          <p:cNvSpPr txBox="1"/>
          <p:nvPr/>
        </p:nvSpPr>
        <p:spPr>
          <a:xfrm>
            <a:off x="1459036" y="4243446"/>
            <a:ext cx="309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4</a:t>
            </a:r>
            <a:endParaRPr sz="2400" b="1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grpSp>
        <p:nvGrpSpPr>
          <p:cNvPr id="246" name="Google Shape;246;p40"/>
          <p:cNvGrpSpPr/>
          <p:nvPr/>
        </p:nvGrpSpPr>
        <p:grpSpPr>
          <a:xfrm>
            <a:off x="1405724" y="4218308"/>
            <a:ext cx="3090171" cy="438600"/>
            <a:chOff x="1481924" y="4495133"/>
            <a:chExt cx="3090171" cy="438600"/>
          </a:xfrm>
        </p:grpSpPr>
        <p:sp>
          <p:nvSpPr>
            <p:cNvPr id="247" name="Google Shape;247;p40"/>
            <p:cNvSpPr/>
            <p:nvPr/>
          </p:nvSpPr>
          <p:spPr>
            <a:xfrm>
              <a:off x="1481924" y="4504877"/>
              <a:ext cx="419100" cy="419100"/>
            </a:xfrm>
            <a:prstGeom prst="rect">
              <a:avLst/>
            </a:prstGeom>
            <a:solidFill>
              <a:srgbClr val="A1978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  <p:sp>
          <p:nvSpPr>
            <p:cNvPr id="248" name="Google Shape;248;p40"/>
            <p:cNvSpPr txBox="1"/>
            <p:nvPr/>
          </p:nvSpPr>
          <p:spPr>
            <a:xfrm>
              <a:off x="2083895" y="4518225"/>
              <a:ext cx="24882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진행 과정 &amp; 역할</a:t>
              </a:r>
              <a:endParaRPr sz="11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9" name="Google Shape;249;p40"/>
            <p:cNvSpPr txBox="1"/>
            <p:nvPr/>
          </p:nvSpPr>
          <p:spPr>
            <a:xfrm>
              <a:off x="1535236" y="4495133"/>
              <a:ext cx="3093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</a:t>
              </a:r>
              <a:endParaRPr sz="2400" b="1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/>
          <p:nvPr/>
        </p:nvSpPr>
        <p:spPr>
          <a:xfrm>
            <a:off x="0" y="1"/>
            <a:ext cx="9144000" cy="71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8" name="Google Shape;568;p61"/>
          <p:cNvSpPr txBox="1"/>
          <p:nvPr/>
        </p:nvSpPr>
        <p:spPr>
          <a:xfrm>
            <a:off x="725427" y="95720"/>
            <a:ext cx="3086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후기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9" name="Google Shape;569;p61"/>
          <p:cNvSpPr txBox="1"/>
          <p:nvPr/>
        </p:nvSpPr>
        <p:spPr>
          <a:xfrm>
            <a:off x="95692" y="83957"/>
            <a:ext cx="712065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</a:t>
            </a: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,</a:t>
            </a:r>
            <a:endParaRPr sz="1100" dirty="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5" name="Google Shape;291;p44"/>
          <p:cNvSpPr/>
          <p:nvPr/>
        </p:nvSpPr>
        <p:spPr>
          <a:xfrm>
            <a:off x="725426" y="1149324"/>
            <a:ext cx="3671313" cy="3704615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6" name="Google Shape;294;p44"/>
          <p:cNvSpPr/>
          <p:nvPr/>
        </p:nvSpPr>
        <p:spPr>
          <a:xfrm>
            <a:off x="725426" y="1149325"/>
            <a:ext cx="3671313" cy="53327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7" name="Google Shape;297;p44"/>
          <p:cNvSpPr txBox="1"/>
          <p:nvPr/>
        </p:nvSpPr>
        <p:spPr>
          <a:xfrm>
            <a:off x="1692656" y="1263600"/>
            <a:ext cx="11706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>
                <a:solidFill>
                  <a:srgbClr val="F2F2F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고경준</a:t>
            </a:r>
            <a:endParaRPr lang="ko-KR" altLang="en-US" dirty="0">
              <a:solidFill>
                <a:srgbClr val="F2F2F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Google Shape;300;p44"/>
          <p:cNvSpPr txBox="1"/>
          <p:nvPr/>
        </p:nvSpPr>
        <p:spPr>
          <a:xfrm>
            <a:off x="807758" y="1660520"/>
            <a:ext cx="3671540" cy="26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아쉬웠던 점</a:t>
            </a:r>
            <a:endParaRPr lang="ko-KR" altLang="en-US" sz="12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flask, vue.js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같은 타 프레임워크를 사용하지 못한 점과 업무 내 이해도가 부족한 부분에 대해 상세히 기록하지 못함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개발환경이나 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MySQL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세팅을 맞추는 과정이 까다로웠음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 비율에 따라 동적으로 바뀌는 모습 구현이 부족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만족한 점</a:t>
            </a:r>
            <a:endParaRPr lang="ko-KR" altLang="en-US" sz="12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원래 의도와 다르게 다양한 부분에서 기능들이 사용되어 새로운 부분에서 깨달음을 얻음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팀원들과 소통하면서 약간 엇나가는 부분이 있었지만 서로 피드백을 주고 받으며 부족한 부분을 보완하고 더 깔끔하게 구현하게 됨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"/>
          <a:srcRect l="30752" t="29087" r="11893" b="9081"/>
          <a:stretch>
            <a:fillRect/>
          </a:stretch>
        </p:blipFill>
        <p:spPr>
          <a:xfrm>
            <a:off x="2932071" y="1163964"/>
            <a:ext cx="505753" cy="504000"/>
          </a:xfrm>
          <a:prstGeom prst="rect">
            <a:avLst/>
          </a:prstGeom>
        </p:spPr>
      </p:pic>
      <p:sp>
        <p:nvSpPr>
          <p:cNvPr id="15" name="Google Shape;291;p44"/>
          <p:cNvSpPr/>
          <p:nvPr/>
        </p:nvSpPr>
        <p:spPr>
          <a:xfrm>
            <a:off x="4884235" y="1149325"/>
            <a:ext cx="3599540" cy="3704614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16" name="Google Shape;294;p44"/>
          <p:cNvSpPr/>
          <p:nvPr/>
        </p:nvSpPr>
        <p:spPr>
          <a:xfrm>
            <a:off x="4884235" y="1149325"/>
            <a:ext cx="3599540" cy="53327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17" name="Google Shape;297;p44"/>
          <p:cNvSpPr txBox="1"/>
          <p:nvPr/>
        </p:nvSpPr>
        <p:spPr>
          <a:xfrm>
            <a:off x="5380637" y="1275405"/>
            <a:ext cx="215636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2F2F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김성균</a:t>
            </a:r>
            <a:endParaRPr lang="ko-KR" altLang="en-US" dirty="0">
              <a:solidFill>
                <a:srgbClr val="F2F2F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Google Shape;300;p44"/>
          <p:cNvSpPr txBox="1"/>
          <p:nvPr/>
        </p:nvSpPr>
        <p:spPr>
          <a:xfrm>
            <a:off x="4884420" y="1808683"/>
            <a:ext cx="3599286" cy="276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아쉬웠던 점</a:t>
            </a:r>
            <a:endParaRPr lang="ko-KR" altLang="en-US" sz="12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algn="just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공통점을 가진 주제의 두 플랫폼 데이터들을 유기적으로 연결하려 했으나 시간 부족으로 분석이 충분하지 못하여 아쉬움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algn="just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Matplotlib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버전 호환성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숙련도 문제로 데이터 시각화 부분에서 원하는 방식을 충분히 구현하기 어려움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algn="just">
              <a:lnSpc>
                <a:spcPct val="120000"/>
              </a:lnSpc>
            </a:pP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만족한 점</a:t>
            </a:r>
            <a:endParaRPr lang="ko-KR" altLang="en-US" sz="12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algn="just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selenium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활용한 맵 </a:t>
            </a:r>
            <a:r>
              <a:rPr lang="ko-KR" altLang="en-US" sz="12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크롤링에서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iframe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방식이 아닌 브라우저의 스크롤 내림 기능을 구현하는데 어려움이 있었으나 키 입력하는 방식으로 이를 해결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Google Shape;559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18537" y="1149325"/>
            <a:ext cx="547372" cy="53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/>
          <p:nvPr/>
        </p:nvSpPr>
        <p:spPr>
          <a:xfrm>
            <a:off x="0" y="1"/>
            <a:ext cx="9144000" cy="71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8" name="Google Shape;568;p61"/>
          <p:cNvSpPr txBox="1"/>
          <p:nvPr/>
        </p:nvSpPr>
        <p:spPr>
          <a:xfrm>
            <a:off x="725427" y="95720"/>
            <a:ext cx="3086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후기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9" name="Google Shape;569;p61"/>
          <p:cNvSpPr txBox="1"/>
          <p:nvPr/>
        </p:nvSpPr>
        <p:spPr>
          <a:xfrm>
            <a:off x="95692" y="83957"/>
            <a:ext cx="810283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</a:t>
            </a: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,</a:t>
            </a:r>
            <a:endParaRPr sz="1100" dirty="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15" name="Google Shape;291;p44"/>
          <p:cNvSpPr/>
          <p:nvPr/>
        </p:nvSpPr>
        <p:spPr>
          <a:xfrm>
            <a:off x="3296016" y="912504"/>
            <a:ext cx="2575187" cy="3743316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16" name="Google Shape;294;p44"/>
          <p:cNvSpPr/>
          <p:nvPr/>
        </p:nvSpPr>
        <p:spPr>
          <a:xfrm>
            <a:off x="3296088" y="897865"/>
            <a:ext cx="2575115" cy="53327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17" name="Google Shape;297;p44"/>
          <p:cNvSpPr txBox="1"/>
          <p:nvPr/>
        </p:nvSpPr>
        <p:spPr>
          <a:xfrm>
            <a:off x="3719476" y="1038106"/>
            <a:ext cx="11706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2F2F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유지원</a:t>
            </a:r>
            <a:endParaRPr lang="ko-KR" altLang="en-US" dirty="0">
              <a:solidFill>
                <a:srgbClr val="F2F2F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Google Shape;300;p44"/>
          <p:cNvSpPr txBox="1"/>
          <p:nvPr/>
        </p:nvSpPr>
        <p:spPr>
          <a:xfrm>
            <a:off x="3296086" y="1445782"/>
            <a:ext cx="2588301" cy="158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아쉬웠던 점</a:t>
            </a:r>
            <a:endParaRPr lang="ko-KR" altLang="en-US" sz="12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데이터의 한계로 </a:t>
            </a:r>
            <a:r>
              <a:rPr lang="ko-KR" altLang="en-US" sz="12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선한영향력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가게들을 실시간으로 영업중과 영업종료를 구분하는 작업을 하지 못해 아쉬움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페이지 버전 외에 모바일 페이지 버전으로 구현을 하고 싶었으나 그렇지 못해 아쉬움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만족한 점</a:t>
            </a:r>
            <a:endParaRPr lang="ko-KR" altLang="en-US" sz="12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2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크롤링을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하고 데이터를 수집하는 방식에서 기존에 배웠던 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selenium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방법 외에 새로운 방식으로 수집하거나 크롤링하여 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csv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파일로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구현하는 방법을 배움 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Google Shape;291;p44"/>
          <p:cNvSpPr/>
          <p:nvPr/>
        </p:nvSpPr>
        <p:spPr>
          <a:xfrm>
            <a:off x="6239283" y="886182"/>
            <a:ext cx="2568046" cy="3757955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1" name="Google Shape;294;p44"/>
          <p:cNvSpPr/>
          <p:nvPr/>
        </p:nvSpPr>
        <p:spPr>
          <a:xfrm>
            <a:off x="6219028" y="890924"/>
            <a:ext cx="2588301" cy="53327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2" name="Google Shape;297;p44"/>
          <p:cNvSpPr txBox="1"/>
          <p:nvPr/>
        </p:nvSpPr>
        <p:spPr>
          <a:xfrm>
            <a:off x="6667292" y="1022172"/>
            <a:ext cx="11706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2F2F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정채은</a:t>
            </a:r>
            <a:endParaRPr lang="ko-KR" altLang="en-US" dirty="0">
              <a:solidFill>
                <a:srgbClr val="F2F2F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Google Shape;300;p44"/>
          <p:cNvSpPr txBox="1"/>
          <p:nvPr/>
        </p:nvSpPr>
        <p:spPr>
          <a:xfrm>
            <a:off x="6219028" y="1457531"/>
            <a:ext cx="2606825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아쉬웠던 점</a:t>
            </a:r>
            <a:endParaRPr lang="ko-KR" altLang="en-US" sz="12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필터 기준을 좀 더 여러가지 만들고 싶었는데 시간 상 어려웠음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folium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Django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내에서 작동해보고 싶었으나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부족으로 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iframe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구현</a:t>
            </a:r>
            <a:endParaRPr lang="en-US" altLang="ko-KR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만족한 점</a:t>
            </a:r>
            <a:endParaRPr lang="ko-KR" altLang="en-US" sz="12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Django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여러 번 날렸지만 재건하면서 숙련됨을 느꼈고 백업의 중요성을 다시한번 깨우침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HTML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영역을 구분해 화면을 구성하는 연습을 해봤으며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 비율에 따른 반응형 웹도 만들어 보고 싶음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Google Shape;562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39065" y="895211"/>
            <a:ext cx="538279" cy="53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560;p60"/>
          <p:cNvPicPr preferRelativeResize="0"/>
          <p:nvPr/>
        </p:nvPicPr>
        <p:blipFill rotWithShape="1">
          <a:blip r:embed="rId2"/>
          <a:srcRect t="5939"/>
          <a:stretch>
            <a:fillRect/>
          </a:stretch>
        </p:blipFill>
        <p:spPr>
          <a:xfrm>
            <a:off x="7837892" y="895212"/>
            <a:ext cx="538279" cy="54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91;p44"/>
          <p:cNvSpPr/>
          <p:nvPr/>
        </p:nvSpPr>
        <p:spPr>
          <a:xfrm>
            <a:off x="519341" y="895211"/>
            <a:ext cx="2442034" cy="3760607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36" name="Google Shape;294;p44"/>
          <p:cNvSpPr/>
          <p:nvPr/>
        </p:nvSpPr>
        <p:spPr>
          <a:xfrm>
            <a:off x="519340" y="892087"/>
            <a:ext cx="2462290" cy="53327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37" name="Google Shape;297;p44"/>
          <p:cNvSpPr txBox="1"/>
          <p:nvPr/>
        </p:nvSpPr>
        <p:spPr>
          <a:xfrm>
            <a:off x="905976" y="1020600"/>
            <a:ext cx="11706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2F2F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박지현</a:t>
            </a:r>
            <a:endParaRPr lang="ko-KR" altLang="en-US" dirty="0">
              <a:solidFill>
                <a:srgbClr val="F2F2F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Google Shape;300;p44"/>
          <p:cNvSpPr txBox="1"/>
          <p:nvPr/>
        </p:nvSpPr>
        <p:spPr>
          <a:xfrm>
            <a:off x="519200" y="1458948"/>
            <a:ext cx="2364043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아쉬웠던 점</a:t>
            </a:r>
            <a:endParaRPr lang="ko-KR" altLang="en-US" sz="12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folium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Django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내에서 구현해 </a:t>
            </a:r>
            <a:r>
              <a:rPr lang="ko-KR" altLang="en-US" sz="12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새로고침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할 때마다 새 지도를 띄워보고 싶었으나 그렇지 못해 아쉬움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folium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팝업창을 좀 더 예쁘게 만들고 싶었으나 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folium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한계점이 있어 아쉬움</a:t>
            </a:r>
            <a:endParaRPr lang="ko-KR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만족한 점</a:t>
            </a:r>
            <a:endParaRPr lang="ko-KR" altLang="en-US" sz="12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csv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파일을 </a:t>
            </a:r>
            <a:r>
              <a:rPr lang="en-US" altLang="ko-KR" sz="12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sql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테이블로 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import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하는 과정에서 데이터의 길이로 어려움이 있었으나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결국 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pandas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2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Dataframe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이용해 문제를 해결할 수 있었음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9" name="Google Shape;561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5425" y="895211"/>
            <a:ext cx="534378" cy="53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2"/>
          <p:cNvSpPr/>
          <p:nvPr/>
        </p:nvSpPr>
        <p:spPr>
          <a:xfrm>
            <a:off x="5422606" y="659882"/>
            <a:ext cx="1954039" cy="3473846"/>
          </a:xfrm>
          <a:prstGeom prst="roundRect">
            <a:avLst>
              <a:gd name="adj" fmla="val 8180"/>
            </a:avLst>
          </a:prstGeom>
          <a:solidFill>
            <a:srgbClr val="CEC9C3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5" name="Google Shape;575;p62"/>
          <p:cNvSpPr/>
          <p:nvPr/>
        </p:nvSpPr>
        <p:spPr>
          <a:xfrm>
            <a:off x="5724565" y="1009772"/>
            <a:ext cx="1954039" cy="3473846"/>
          </a:xfrm>
          <a:prstGeom prst="roundRect">
            <a:avLst>
              <a:gd name="adj" fmla="val 8180"/>
            </a:avLst>
          </a:prstGeom>
          <a:solidFill>
            <a:schemeClr val="lt1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6" name="Google Shape;576;p6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50262" y="497096"/>
            <a:ext cx="1930200" cy="4173600"/>
          </a:xfrm>
          <a:prstGeom prst="roundRect">
            <a:avLst>
              <a:gd name="adj" fmla="val 8505"/>
            </a:avLst>
          </a:prstGeom>
          <a:solidFill>
            <a:srgbClr val="CEC9C3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</p:pic>
      <p:sp>
        <p:nvSpPr>
          <p:cNvPr id="577" name="Google Shape;577;p62"/>
          <p:cNvSpPr txBox="1"/>
          <p:nvPr/>
        </p:nvSpPr>
        <p:spPr>
          <a:xfrm>
            <a:off x="661876" y="2041451"/>
            <a:ext cx="4370427" cy="108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CEC9C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감사합니다</a:t>
            </a:r>
            <a:endParaRPr sz="6600" b="1">
              <a:solidFill>
                <a:srgbClr val="C7C2B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pic>
        <p:nvPicPr>
          <p:cNvPr id="578" name="Google Shape;578;p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52930" y="885600"/>
            <a:ext cx="1921070" cy="33587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6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3307712" y="2029294"/>
            <a:ext cx="2528577" cy="108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3D3D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Q&amp;A</a:t>
            </a:r>
            <a:endParaRPr sz="6600" b="1">
              <a:solidFill>
                <a:srgbClr val="3D3D3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1" descr="A picture containing indoor, person, table, ceiling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1"/>
          <p:cNvSpPr/>
          <p:nvPr/>
        </p:nvSpPr>
        <p:spPr>
          <a:xfrm>
            <a:off x="6353175" y="1356750"/>
            <a:ext cx="2430000" cy="2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6572250" y="2222153"/>
            <a:ext cx="817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AFA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1</a:t>
            </a:r>
            <a:endParaRPr sz="1800">
              <a:solidFill>
                <a:srgbClr val="B7AFA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6572250" y="2568400"/>
            <a:ext cx="237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프로젝트 개요</a:t>
            </a:r>
            <a:endParaRPr sz="11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/>
          <p:nvPr/>
        </p:nvSpPr>
        <p:spPr>
          <a:xfrm>
            <a:off x="0" y="1"/>
            <a:ext cx="9144000" cy="71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725427" y="95720"/>
            <a:ext cx="3086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프로젝트 개요</a:t>
            </a:r>
            <a:endParaRPr sz="11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95693" y="83957"/>
            <a:ext cx="62973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1,</a:t>
            </a:r>
            <a:endParaRPr sz="1100" dirty="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79" name="Google Shape;279;p43"/>
          <p:cNvSpPr txBox="1"/>
          <p:nvPr/>
        </p:nvSpPr>
        <p:spPr>
          <a:xfrm>
            <a:off x="3938775" y="1259810"/>
            <a:ext cx="1265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3F3F3F"/>
                </a:solidFill>
              </a:rPr>
              <a:t>FREE</a:t>
            </a:r>
            <a:endParaRPr sz="2700" b="1" dirty="0">
              <a:solidFill>
                <a:srgbClr val="3F3F3F"/>
              </a:solidFill>
            </a:endParaRPr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790" y="1853090"/>
            <a:ext cx="2723100" cy="27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249" y="3094154"/>
            <a:ext cx="1446825" cy="14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75608" y="3310525"/>
            <a:ext cx="1085800" cy="12664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3;p42"/>
          <p:cNvSpPr txBox="1"/>
          <p:nvPr/>
        </p:nvSpPr>
        <p:spPr>
          <a:xfrm>
            <a:off x="375542" y="915505"/>
            <a:ext cx="3086100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indent="0">
              <a:buNone/>
            </a:pPr>
            <a:r>
              <a:rPr lang="ko-KR" altLang="en-US" sz="1800" b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공공데이터</a:t>
            </a:r>
            <a:endParaRPr lang="ko-KR" altLang="en-US" sz="1800" b="1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5840730" y="717550"/>
            <a:ext cx="3253105" cy="2168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Bent Arrow 2"/>
          <p:cNvSpPr/>
          <p:nvPr/>
        </p:nvSpPr>
        <p:spPr>
          <a:xfrm rot="10800000">
            <a:off x="6184900" y="3094355"/>
            <a:ext cx="960755" cy="1064260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Bent Arrow 3"/>
          <p:cNvSpPr/>
          <p:nvPr/>
        </p:nvSpPr>
        <p:spPr>
          <a:xfrm rot="16200000" flipH="1">
            <a:off x="1507490" y="2264410"/>
            <a:ext cx="1027430" cy="1064260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/>
          <p:nvPr/>
        </p:nvSpPr>
        <p:spPr>
          <a:xfrm>
            <a:off x="0" y="8673"/>
            <a:ext cx="9144000" cy="71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725427" y="95720"/>
            <a:ext cx="3086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프로젝트 개요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95693" y="83957"/>
            <a:ext cx="62973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1,</a:t>
            </a:r>
            <a:endParaRPr sz="1100" dirty="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9585900" y="38677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https://www.donga.com/news/Economy/article/all/20210419/106471432/1</a:t>
            </a:r>
            <a:endParaRPr dirty="0"/>
          </a:p>
        </p:txBody>
      </p:sp>
      <p:sp>
        <p:nvSpPr>
          <p:cNvPr id="266" name="Google Shape;266;p42"/>
          <p:cNvSpPr txBox="1"/>
          <p:nvPr/>
        </p:nvSpPr>
        <p:spPr>
          <a:xfrm>
            <a:off x="9585900" y="1206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1"/>
              </a:rPr>
              <a:t>http://medicalworldnews.co.kr/m/view.php?idx=1510945300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267" name="Google Shape;267;p42" title="Points scored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7975" y="1589625"/>
            <a:ext cx="4020999" cy="239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9780750" y="2864588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https://www.index.go.kr/potal/main/EachDtlPageDetail.do?idx_cd=2707</a:t>
            </a:r>
            <a:r>
              <a:rPr lang="en-US" dirty="0"/>
              <a:t> (아동급식 지원 현황 : e-나라지표)</a:t>
            </a:r>
            <a:endParaRPr dirty="0"/>
          </a:p>
        </p:txBody>
      </p:sp>
      <p:pic>
        <p:nvPicPr>
          <p:cNvPr id="269" name="Google Shape;269;p42" title="Points scored"/>
          <p:cNvPicPr preferRelativeResize="0"/>
          <p:nvPr/>
        </p:nvPicPr>
        <p:blipFill rotWithShape="1">
          <a:blip r:embed="rId4"/>
          <a:srcRect t="-5900" b="5900"/>
          <a:stretch>
            <a:fillRect/>
          </a:stretch>
        </p:blipFill>
        <p:spPr>
          <a:xfrm>
            <a:off x="4473050" y="1366875"/>
            <a:ext cx="4159524" cy="245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685125" y="226162"/>
            <a:ext cx="712752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9292875" y="1886925"/>
            <a:ext cx="534001" cy="5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3;p42"/>
          <p:cNvSpPr txBox="1"/>
          <p:nvPr/>
        </p:nvSpPr>
        <p:spPr>
          <a:xfrm>
            <a:off x="375542" y="915505"/>
            <a:ext cx="3086100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결식아동</a:t>
            </a:r>
            <a:r>
              <a:rPr lang="en-US" altLang="ko-KR" sz="1800" b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 &amp; </a:t>
            </a:r>
            <a:r>
              <a:rPr lang="ko-KR" altLang="en-US" sz="1800" b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독거</a:t>
            </a:r>
            <a:r>
              <a:rPr lang="ko-KR" altLang="en-US" sz="1800" b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노인</a:t>
            </a:r>
            <a:endParaRPr lang="ko-KR" altLang="en-US" sz="1800" b="1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910" y="4218305"/>
            <a:ext cx="2108200" cy="678180"/>
          </a:xfrm>
          <a:prstGeom prst="rect">
            <a:avLst/>
          </a:prstGeom>
        </p:spPr>
      </p:pic>
      <p:pic>
        <p:nvPicPr>
          <p:cNvPr id="282" name="Google Shape;282;p4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05815" y="4041775"/>
            <a:ext cx="2225040" cy="103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/>
          <p:nvPr/>
        </p:nvSpPr>
        <p:spPr>
          <a:xfrm>
            <a:off x="0" y="1"/>
            <a:ext cx="9144000" cy="717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9" name="Google Shape;289;p44"/>
          <p:cNvSpPr txBox="1"/>
          <p:nvPr/>
        </p:nvSpPr>
        <p:spPr>
          <a:xfrm>
            <a:off x="725427" y="95719"/>
            <a:ext cx="308609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프로젝트 개요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0" name="Google Shape;290;p44"/>
          <p:cNvSpPr txBox="1"/>
          <p:nvPr/>
        </p:nvSpPr>
        <p:spPr>
          <a:xfrm>
            <a:off x="95693" y="83957"/>
            <a:ext cx="534041" cy="4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DBC9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1,</a:t>
            </a:r>
            <a:endParaRPr sz="1100">
              <a:solidFill>
                <a:srgbClr val="DDBC9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91" name="Google Shape;291;p44"/>
          <p:cNvSpPr/>
          <p:nvPr/>
        </p:nvSpPr>
        <p:spPr>
          <a:xfrm>
            <a:off x="725427" y="1149325"/>
            <a:ext cx="1954038" cy="3473846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3594981" y="1149325"/>
            <a:ext cx="1954038" cy="3473846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93" name="Google Shape;293;p44"/>
          <p:cNvSpPr/>
          <p:nvPr/>
        </p:nvSpPr>
        <p:spPr>
          <a:xfrm>
            <a:off x="6464535" y="1149325"/>
            <a:ext cx="1954038" cy="3473846"/>
          </a:xfrm>
          <a:prstGeom prst="roundRect">
            <a:avLst>
              <a:gd name="adj" fmla="val 8180"/>
            </a:avLst>
          </a:prstGeom>
          <a:solidFill>
            <a:srgbClr val="F2F2F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725427" y="1149325"/>
            <a:ext cx="1954038" cy="53327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3594981" y="1149324"/>
            <a:ext cx="1954038" cy="53327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96" name="Google Shape;296;p44"/>
          <p:cNvSpPr/>
          <p:nvPr/>
        </p:nvSpPr>
        <p:spPr>
          <a:xfrm>
            <a:off x="6464535" y="1149323"/>
            <a:ext cx="1954038" cy="533278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1117150" y="1182500"/>
            <a:ext cx="1170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STEP 1</a:t>
            </a:r>
            <a:endParaRPr sz="1400">
              <a:solidFill>
                <a:srgbClr val="F2F2F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</a:t>
            </a:r>
            <a:endParaRPr>
              <a:solidFill>
                <a:srgbClr val="F2F2F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3817350" y="1165925"/>
            <a:ext cx="1509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STEP 2</a:t>
            </a:r>
            <a:endParaRPr>
              <a:solidFill>
                <a:srgbClr val="F2F2F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시각화</a:t>
            </a:r>
            <a:endParaRPr>
              <a:solidFill>
                <a:srgbClr val="F2F2F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9" name="Google Shape;299;p44"/>
          <p:cNvSpPr txBox="1"/>
          <p:nvPr/>
        </p:nvSpPr>
        <p:spPr>
          <a:xfrm>
            <a:off x="6688200" y="1165913"/>
            <a:ext cx="1440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STEP 3</a:t>
            </a:r>
            <a:endParaRPr>
              <a:solidFill>
                <a:srgbClr val="F2F2F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사이트 구현</a:t>
            </a:r>
            <a:endParaRPr>
              <a:solidFill>
                <a:srgbClr val="F2F2F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0" name="Google Shape;300;p44"/>
          <p:cNvSpPr txBox="1"/>
          <p:nvPr/>
        </p:nvSpPr>
        <p:spPr>
          <a:xfrm>
            <a:off x="861198" y="2016625"/>
            <a:ext cx="1682495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공공데이터 포털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(data.go.kr)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Selenium, J</a:t>
            </a:r>
            <a:r>
              <a:rPr lang="en-US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SON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MySQL 연동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1" name="Google Shape;301;p44"/>
          <p:cNvSpPr txBox="1"/>
          <p:nvPr/>
        </p:nvSpPr>
        <p:spPr>
          <a:xfrm>
            <a:off x="3706162" y="2016625"/>
            <a:ext cx="1731675" cy="139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Folium 사용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지도화된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가게위치 </a:t>
            </a:r>
            <a:r>
              <a:rPr lang="ko-KR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확인</a:t>
            </a:r>
            <a:r>
              <a:rPr lang="en-US" altLang="ko-KR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/</a:t>
            </a: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상세정보 조회 가능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seaborn 사용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 통계 분석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6532415" y="2127424"/>
            <a:ext cx="1832096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Django를 활용한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HTML, CSS,</a:t>
            </a:r>
            <a:r>
              <a:rPr lang="en-US" alt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JavaScript</a:t>
            </a:r>
            <a:endParaRPr lang="en-US" altLang="en-US"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무료 급식소, 선한 영향력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가게에 대한 정보를 이용할 수 있도록 구현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2916714" y="2760471"/>
            <a:ext cx="45589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&gt;&gt;</a:t>
            </a:r>
            <a:endParaRPr sz="210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5771391" y="2745531"/>
            <a:ext cx="45589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&gt;&gt;</a:t>
            </a:r>
            <a:endParaRPr sz="210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/>
          <p:nvPr/>
        </p:nvSpPr>
        <p:spPr>
          <a:xfrm>
            <a:off x="6353175" y="1356750"/>
            <a:ext cx="2430000" cy="2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6572250" y="2222153"/>
            <a:ext cx="817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AFA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</a:t>
            </a:r>
            <a:r>
              <a:rPr lang="en-US" sz="1800">
                <a:solidFill>
                  <a:srgbClr val="B7AFA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sz="1800">
              <a:solidFill>
                <a:srgbClr val="B7AFA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311" name="Google Shape;311;p45"/>
          <p:cNvSpPr txBox="1"/>
          <p:nvPr/>
        </p:nvSpPr>
        <p:spPr>
          <a:xfrm>
            <a:off x="6572250" y="2568400"/>
            <a:ext cx="237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 데이터</a:t>
            </a:r>
            <a:endParaRPr sz="21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90075" y="652787"/>
            <a:ext cx="4876449" cy="449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 rotWithShape="1">
          <a:blip r:embed="rId2"/>
          <a:srcRect b="42693"/>
          <a:stretch>
            <a:fillRect/>
          </a:stretch>
        </p:blipFill>
        <p:spPr>
          <a:xfrm rot="1">
            <a:off x="174525" y="168051"/>
            <a:ext cx="2681575" cy="213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/>
          <p:nvPr/>
        </p:nvSpPr>
        <p:spPr>
          <a:xfrm>
            <a:off x="0" y="1"/>
            <a:ext cx="9144000" cy="71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725427" y="95720"/>
            <a:ext cx="3086100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dirty="0">
                <a:solidFill>
                  <a:srgbClr val="DDBC9A"/>
                </a:solidFill>
              </a:rPr>
              <a:t>활용 데이터</a:t>
            </a:r>
            <a:endParaRPr sz="1100" dirty="0"/>
          </a:p>
        </p:txBody>
      </p:sp>
      <p:sp>
        <p:nvSpPr>
          <p:cNvPr id="417" name="Google Shape;417;p50"/>
          <p:cNvSpPr txBox="1"/>
          <p:nvPr/>
        </p:nvSpPr>
        <p:spPr>
          <a:xfrm>
            <a:off x="95693" y="83957"/>
            <a:ext cx="5340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DDBC9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Part </a:t>
            </a:r>
            <a:r>
              <a:rPr lang="en-US" altLang="en-US" sz="1100" dirty="0">
                <a:solidFill>
                  <a:srgbClr val="DDBC9A"/>
                </a:solidFill>
              </a:rPr>
              <a:t>2</a:t>
            </a:r>
            <a:r>
              <a:rPr lang="en-US" sz="1100" dirty="0">
                <a:solidFill>
                  <a:srgbClr val="DDBC9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</a:t>
            </a:r>
            <a:endParaRPr sz="1100" dirty="0">
              <a:solidFill>
                <a:srgbClr val="DDBC9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693" y="1284660"/>
            <a:ext cx="459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공공데이터포털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data.go.kr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693" y="2929890"/>
            <a:ext cx="55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선한영향력가게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선한영향력가게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.com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067" y="1905000"/>
            <a:ext cx="5844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전국무료급식소표준데이터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csv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→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서울시에 위치한 급식소만 분류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810" y="3550285"/>
            <a:ext cx="51587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사이트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크롤링으로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전국에 위치한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선한영향력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가게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list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확보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→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서울시에 위치한 가게들만 분류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527" y="1345355"/>
            <a:ext cx="1920406" cy="617273"/>
          </a:xfrm>
          <a:prstGeom prst="rect">
            <a:avLst/>
          </a:prstGeom>
        </p:spPr>
      </p:pic>
      <p:pic>
        <p:nvPicPr>
          <p:cNvPr id="282" name="Google Shape;282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94705" y="2929890"/>
            <a:ext cx="2900045" cy="1344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/>
          <p:nvPr/>
        </p:nvSpPr>
        <p:spPr>
          <a:xfrm>
            <a:off x="409575" y="1356750"/>
            <a:ext cx="2430000" cy="2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320" name="Google Shape;320;p46"/>
          <p:cNvSpPr txBox="1"/>
          <p:nvPr/>
        </p:nvSpPr>
        <p:spPr>
          <a:xfrm>
            <a:off x="628650" y="2222153"/>
            <a:ext cx="81777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AFA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 panose="020B0604020202020204"/>
              </a:rPr>
              <a:t>Part </a:t>
            </a:r>
            <a:r>
              <a:rPr lang="en-US" sz="1800">
                <a:solidFill>
                  <a:srgbClr val="B7AFA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sz="1800">
              <a:solidFill>
                <a:srgbClr val="B7AFA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 panose="020B0604020202020204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509250" y="2571750"/>
            <a:ext cx="38538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 기술 &amp; 주요 기능</a:t>
            </a:r>
            <a:endParaRPr sz="17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bbb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2919</Words>
  <Application>WPS Presentation</Application>
  <PresentationFormat>화면 슬라이드 쇼(16:9)</PresentationFormat>
  <Paragraphs>346</Paragraphs>
  <Slides>23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SimSun</vt:lpstr>
      <vt:lpstr>Wingdings</vt:lpstr>
      <vt:lpstr>Arial</vt:lpstr>
      <vt:lpstr>Arial Black</vt:lpstr>
      <vt:lpstr>에스코어 드림 5 Medium</vt:lpstr>
      <vt:lpstr>맑은 고딕</vt:lpstr>
      <vt:lpstr>Microsoft YaHei</vt:lpstr>
      <vt:lpstr>Arial Unicode MS</vt:lpstr>
      <vt:lpstr>Noto Sans Symbols</vt:lpstr>
      <vt:lpstr>Segoe Print</vt:lpstr>
      <vt:lpstr>함초롬돋움</vt:lpstr>
      <vt:lpstr>Adobe 고딕 Std B</vt:lpstr>
      <vt:lpstr>바탕체</vt:lpstr>
      <vt:lpstr>Simple Light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bit</cp:lastModifiedBy>
  <cp:revision>35</cp:revision>
  <dcterms:created xsi:type="dcterms:W3CDTF">2022-03-15T05:10:09Z</dcterms:created>
  <dcterms:modified xsi:type="dcterms:W3CDTF">2022-03-15T05:57:11Z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7B308303077F4F66B146347790718A1D</vt:lpwstr>
  </property>
  <property fmtid="{D5CDD505-2E9C-101B-9397-08002B2CF9AE}" pid="3" name="KSOProductBuildVer">
    <vt:lpwstr>1033-11.2.0.11029</vt:lpwstr>
  </property>
</Properties>
</file>